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8" r:id="rId2"/>
    <p:sldId id="260" r:id="rId3"/>
    <p:sldId id="261" r:id="rId4"/>
    <p:sldId id="262" r:id="rId5"/>
    <p:sldId id="263" r:id="rId6"/>
    <p:sldId id="264" r:id="rId7"/>
    <p:sldId id="354" r:id="rId8"/>
    <p:sldId id="266" r:id="rId9"/>
    <p:sldId id="267" r:id="rId10"/>
    <p:sldId id="268" r:id="rId11"/>
    <p:sldId id="355" r:id="rId12"/>
    <p:sldId id="356" r:id="rId13"/>
    <p:sldId id="357" r:id="rId14"/>
    <p:sldId id="358" r:id="rId15"/>
    <p:sldId id="269" r:id="rId16"/>
    <p:sldId id="270" r:id="rId17"/>
    <p:sldId id="271" r:id="rId18"/>
    <p:sldId id="359" r:id="rId19"/>
    <p:sldId id="360" r:id="rId20"/>
    <p:sldId id="361" r:id="rId21"/>
    <p:sldId id="560" r:id="rId22"/>
    <p:sldId id="362" r:id="rId23"/>
    <p:sldId id="363" r:id="rId24"/>
    <p:sldId id="364" r:id="rId25"/>
    <p:sldId id="430" r:id="rId26"/>
    <p:sldId id="429" r:id="rId27"/>
    <p:sldId id="432" r:id="rId28"/>
    <p:sldId id="433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435" r:id="rId41"/>
    <p:sldId id="436" r:id="rId42"/>
    <p:sldId id="437" r:id="rId43"/>
    <p:sldId id="438" r:id="rId44"/>
    <p:sldId id="439" r:id="rId45"/>
    <p:sldId id="440" r:id="rId46"/>
    <p:sldId id="500" r:id="rId47"/>
    <p:sldId id="561" r:id="rId48"/>
    <p:sldId id="562" r:id="rId49"/>
    <p:sldId id="563" r:id="rId50"/>
    <p:sldId id="501" r:id="rId51"/>
    <p:sldId id="564" r:id="rId52"/>
    <p:sldId id="502" r:id="rId53"/>
    <p:sldId id="644" r:id="rId54"/>
    <p:sldId id="503" r:id="rId55"/>
    <p:sldId id="645" r:id="rId56"/>
    <p:sldId id="646" r:id="rId57"/>
    <p:sldId id="647" r:id="rId58"/>
    <p:sldId id="284" r:id="rId59"/>
    <p:sldId id="434" r:id="rId60"/>
    <p:sldId id="286" r:id="rId61"/>
    <p:sldId id="287" r:id="rId62"/>
    <p:sldId id="288" r:id="rId63"/>
    <p:sldId id="289" r:id="rId64"/>
    <p:sldId id="310" r:id="rId65"/>
    <p:sldId id="290" r:id="rId66"/>
    <p:sldId id="291" r:id="rId67"/>
    <p:sldId id="292" r:id="rId68"/>
    <p:sldId id="293" r:id="rId69"/>
    <p:sldId id="294" r:id="rId70"/>
    <p:sldId id="295" r:id="rId71"/>
    <p:sldId id="311" r:id="rId72"/>
    <p:sldId id="296" r:id="rId73"/>
    <p:sldId id="297" r:id="rId74"/>
    <p:sldId id="299" r:id="rId75"/>
    <p:sldId id="300" r:id="rId76"/>
    <p:sldId id="301" r:id="rId77"/>
    <p:sldId id="302" r:id="rId78"/>
    <p:sldId id="303" r:id="rId79"/>
    <p:sldId id="304" r:id="rId80"/>
    <p:sldId id="317" r:id="rId81"/>
    <p:sldId id="318" r:id="rId82"/>
    <p:sldId id="319" r:id="rId83"/>
    <p:sldId id="320" r:id="rId84"/>
    <p:sldId id="321" r:id="rId85"/>
    <p:sldId id="322" r:id="rId86"/>
    <p:sldId id="323" r:id="rId87"/>
    <p:sldId id="324" r:id="rId88"/>
    <p:sldId id="325" r:id="rId89"/>
    <p:sldId id="326" r:id="rId90"/>
    <p:sldId id="327" r:id="rId91"/>
    <p:sldId id="328" r:id="rId92"/>
    <p:sldId id="329" r:id="rId93"/>
    <p:sldId id="330" r:id="rId94"/>
    <p:sldId id="331" r:id="rId95"/>
    <p:sldId id="332" r:id="rId96"/>
    <p:sldId id="333" r:id="rId97"/>
    <p:sldId id="334" r:id="rId98"/>
    <p:sldId id="335" r:id="rId99"/>
    <p:sldId id="336" r:id="rId100"/>
    <p:sldId id="337" r:id="rId101"/>
    <p:sldId id="552" r:id="rId102"/>
    <p:sldId id="700" r:id="rId103"/>
    <p:sldId id="343" r:id="rId10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494" y="-144"/>
      </p:cViewPr>
      <p:guideLst>
        <p:guide orient="horz" pos="2160"/>
        <p:guide pos="28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 /><Relationship Id="rId21" Type="http://schemas.openxmlformats.org/officeDocument/2006/relationships/slide" Target="slides/slide20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63" Type="http://schemas.openxmlformats.org/officeDocument/2006/relationships/slide" Target="slides/slide62.xml" /><Relationship Id="rId68" Type="http://schemas.openxmlformats.org/officeDocument/2006/relationships/slide" Target="slides/slide67.xml" /><Relationship Id="rId84" Type="http://schemas.openxmlformats.org/officeDocument/2006/relationships/slide" Target="slides/slide83.xml" /><Relationship Id="rId89" Type="http://schemas.openxmlformats.org/officeDocument/2006/relationships/slide" Target="slides/slide88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9" Type="http://schemas.openxmlformats.org/officeDocument/2006/relationships/slide" Target="slides/slide28.xml" /><Relationship Id="rId107" Type="http://schemas.openxmlformats.org/officeDocument/2006/relationships/presProps" Target="presProps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slide" Target="slides/slide52.xml" /><Relationship Id="rId58" Type="http://schemas.openxmlformats.org/officeDocument/2006/relationships/slide" Target="slides/slide57.xml" /><Relationship Id="rId66" Type="http://schemas.openxmlformats.org/officeDocument/2006/relationships/slide" Target="slides/slide65.xml" /><Relationship Id="rId74" Type="http://schemas.openxmlformats.org/officeDocument/2006/relationships/slide" Target="slides/slide73.xml" /><Relationship Id="rId79" Type="http://schemas.openxmlformats.org/officeDocument/2006/relationships/slide" Target="slides/slide78.xml" /><Relationship Id="rId87" Type="http://schemas.openxmlformats.org/officeDocument/2006/relationships/slide" Target="slides/slide86.xml" /><Relationship Id="rId102" Type="http://schemas.openxmlformats.org/officeDocument/2006/relationships/slide" Target="slides/slide101.xml" /><Relationship Id="rId110" Type="http://schemas.openxmlformats.org/officeDocument/2006/relationships/tableStyles" Target="tableStyles.xml" /><Relationship Id="rId5" Type="http://schemas.openxmlformats.org/officeDocument/2006/relationships/slide" Target="slides/slide4.xml" /><Relationship Id="rId61" Type="http://schemas.openxmlformats.org/officeDocument/2006/relationships/slide" Target="slides/slide60.xml" /><Relationship Id="rId82" Type="http://schemas.openxmlformats.org/officeDocument/2006/relationships/slide" Target="slides/slide81.xml" /><Relationship Id="rId90" Type="http://schemas.openxmlformats.org/officeDocument/2006/relationships/slide" Target="slides/slide89.xml" /><Relationship Id="rId95" Type="http://schemas.openxmlformats.org/officeDocument/2006/relationships/slide" Target="slides/slide94.xml" /><Relationship Id="rId19" Type="http://schemas.openxmlformats.org/officeDocument/2006/relationships/slide" Target="slides/slide1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slide" Target="slides/slide55.xml" /><Relationship Id="rId64" Type="http://schemas.openxmlformats.org/officeDocument/2006/relationships/slide" Target="slides/slide63.xml" /><Relationship Id="rId69" Type="http://schemas.openxmlformats.org/officeDocument/2006/relationships/slide" Target="slides/slide68.xml" /><Relationship Id="rId77" Type="http://schemas.openxmlformats.org/officeDocument/2006/relationships/slide" Target="slides/slide76.xml" /><Relationship Id="rId100" Type="http://schemas.openxmlformats.org/officeDocument/2006/relationships/slide" Target="slides/slide99.xml" /><Relationship Id="rId105" Type="http://schemas.openxmlformats.org/officeDocument/2006/relationships/notesMaster" Target="notesMasters/notesMaster1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72" Type="http://schemas.openxmlformats.org/officeDocument/2006/relationships/slide" Target="slides/slide71.xml" /><Relationship Id="rId80" Type="http://schemas.openxmlformats.org/officeDocument/2006/relationships/slide" Target="slides/slide79.xml" /><Relationship Id="rId85" Type="http://schemas.openxmlformats.org/officeDocument/2006/relationships/slide" Target="slides/slide84.xml" /><Relationship Id="rId93" Type="http://schemas.openxmlformats.org/officeDocument/2006/relationships/slide" Target="slides/slide92.xml" /><Relationship Id="rId98" Type="http://schemas.openxmlformats.org/officeDocument/2006/relationships/slide" Target="slides/slide97.xml" /><Relationship Id="rId3" Type="http://schemas.openxmlformats.org/officeDocument/2006/relationships/slide" Target="slides/slide2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59" Type="http://schemas.openxmlformats.org/officeDocument/2006/relationships/slide" Target="slides/slide58.xml" /><Relationship Id="rId67" Type="http://schemas.openxmlformats.org/officeDocument/2006/relationships/slide" Target="slides/slide66.xml" /><Relationship Id="rId103" Type="http://schemas.openxmlformats.org/officeDocument/2006/relationships/slide" Target="slides/slide102.xml" /><Relationship Id="rId108" Type="http://schemas.openxmlformats.org/officeDocument/2006/relationships/viewProps" Target="viewProps.xml" /><Relationship Id="rId20" Type="http://schemas.openxmlformats.org/officeDocument/2006/relationships/slide" Target="slides/slide19.xml" /><Relationship Id="rId41" Type="http://schemas.openxmlformats.org/officeDocument/2006/relationships/slide" Target="slides/slide40.xml" /><Relationship Id="rId54" Type="http://schemas.openxmlformats.org/officeDocument/2006/relationships/slide" Target="slides/slide53.xml" /><Relationship Id="rId62" Type="http://schemas.openxmlformats.org/officeDocument/2006/relationships/slide" Target="slides/slide61.xml" /><Relationship Id="rId70" Type="http://schemas.openxmlformats.org/officeDocument/2006/relationships/slide" Target="slides/slide69.xml" /><Relationship Id="rId75" Type="http://schemas.openxmlformats.org/officeDocument/2006/relationships/slide" Target="slides/slide74.xml" /><Relationship Id="rId83" Type="http://schemas.openxmlformats.org/officeDocument/2006/relationships/slide" Target="slides/slide82.xml" /><Relationship Id="rId88" Type="http://schemas.openxmlformats.org/officeDocument/2006/relationships/slide" Target="slides/slide87.xml" /><Relationship Id="rId91" Type="http://schemas.openxmlformats.org/officeDocument/2006/relationships/slide" Target="slides/slide90.xml" /><Relationship Id="rId96" Type="http://schemas.openxmlformats.org/officeDocument/2006/relationships/slide" Target="slides/slide95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slide" Target="slides/slide56.xml" /><Relationship Id="rId106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60" Type="http://schemas.openxmlformats.org/officeDocument/2006/relationships/slide" Target="slides/slide59.xml" /><Relationship Id="rId65" Type="http://schemas.openxmlformats.org/officeDocument/2006/relationships/slide" Target="slides/slide64.xml" /><Relationship Id="rId73" Type="http://schemas.openxmlformats.org/officeDocument/2006/relationships/slide" Target="slides/slide72.xml" /><Relationship Id="rId78" Type="http://schemas.openxmlformats.org/officeDocument/2006/relationships/slide" Target="slides/slide77.xml" /><Relationship Id="rId81" Type="http://schemas.openxmlformats.org/officeDocument/2006/relationships/slide" Target="slides/slide80.xml" /><Relationship Id="rId86" Type="http://schemas.openxmlformats.org/officeDocument/2006/relationships/slide" Target="slides/slide85.xml" /><Relationship Id="rId94" Type="http://schemas.openxmlformats.org/officeDocument/2006/relationships/slide" Target="slides/slide93.xml" /><Relationship Id="rId99" Type="http://schemas.openxmlformats.org/officeDocument/2006/relationships/slide" Target="slides/slide98.xml" /><Relationship Id="rId101" Type="http://schemas.openxmlformats.org/officeDocument/2006/relationships/slide" Target="slides/slide10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9" Type="http://schemas.openxmlformats.org/officeDocument/2006/relationships/slide" Target="slides/slide38.xml" /><Relationship Id="rId109" Type="http://schemas.openxmlformats.org/officeDocument/2006/relationships/theme" Target="theme/theme1.xml" /><Relationship Id="rId34" Type="http://schemas.openxmlformats.org/officeDocument/2006/relationships/slide" Target="slides/slide33.xml" /><Relationship Id="rId50" Type="http://schemas.openxmlformats.org/officeDocument/2006/relationships/slide" Target="slides/slide49.xml" /><Relationship Id="rId55" Type="http://schemas.openxmlformats.org/officeDocument/2006/relationships/slide" Target="slides/slide54.xml" /><Relationship Id="rId76" Type="http://schemas.openxmlformats.org/officeDocument/2006/relationships/slide" Target="slides/slide75.xml" /><Relationship Id="rId97" Type="http://schemas.openxmlformats.org/officeDocument/2006/relationships/slide" Target="slides/slide96.xml" /><Relationship Id="rId104" Type="http://schemas.openxmlformats.org/officeDocument/2006/relationships/slide" Target="slides/slide103.xml" /><Relationship Id="rId7" Type="http://schemas.openxmlformats.org/officeDocument/2006/relationships/slide" Target="slides/slide6.xml" /><Relationship Id="rId71" Type="http://schemas.openxmlformats.org/officeDocument/2006/relationships/slide" Target="slides/slide70.xml" /><Relationship Id="rId92" Type="http://schemas.openxmlformats.org/officeDocument/2006/relationships/slide" Target="slides/slide9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B663B0E-B788-476E-9C26-F3592C5EB731}" type="datetimeFigureOut">
              <a:rPr lang="en-US"/>
              <a:t>12/1/2024</a:t>
            </a:fld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C93DBA6-7986-4C00-98B0-7EC2CD3D3959}" type="slidenum">
              <a:rPr lang="en-US" altLang="en-US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601265-E95A-4DDB-B7CC-4E0E42614CFA}" type="datetimeFigureOut">
              <a:rPr lang="en-US"/>
              <a:t>12/1/2024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DF88ACB-BF09-4D79-B620-90596F163636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5E5AA62-AFF9-4780-B074-97044B5C75B7}" type="slidenum">
              <a:rPr lang="en-US" altLang="en-US">
                <a:latin typeface="Calibri" panose="020F0502020204030204" pitchFamily="34" charset="0"/>
              </a:rPr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A66E4FE-705B-4240-B69C-4F18A873CAE7}" type="slidenum">
              <a:rPr lang="en-US" altLang="en-US">
                <a:latin typeface="Calibri" panose="020F0502020204030204" pitchFamily="34" charset="0"/>
              </a:rPr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10D48E-5789-41B1-813B-FDFA02E31CDC}" type="slidenum">
              <a:rPr lang="en-US" altLang="en-US">
                <a:latin typeface="Calibri" panose="020F0502020204030204" pitchFamily="34" charset="0"/>
              </a:rPr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10D48E-5789-41B1-813B-FDFA02E31CDC}" type="slidenum">
              <a:rPr lang="en-US" altLang="en-US">
                <a:latin typeface="Calibri" panose="020F0502020204030204" pitchFamily="34" charset="0"/>
              </a:rPr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0AC3C07-DC68-456E-8A69-AE6F8DC2A72C}" type="slidenum">
              <a:rPr lang="en-US" altLang="en-US">
                <a:latin typeface="Calibri" panose="020F0502020204030204" pitchFamily="34" charset="0"/>
              </a:rPr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7798BF-C134-4D6D-8942-7E2022AA157A}" type="slidenum">
              <a:rPr lang="en-US" altLang="en-US">
                <a:latin typeface="Calibri" panose="020F0502020204030204" pitchFamily="34" charset="0"/>
              </a:rPr>
              <a:t>35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863A7-D082-4646-B413-0E780545239E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BB48B-2F47-41BE-8D96-2EC2A39E4C45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91F09-4FD2-4C74-BED2-EA0490040939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B99EA-894D-4D16-9A40-CFEDE71684BD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47D2F-0520-4712-A0FC-874511A5ECF8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5B017-BCC8-415A-BA05-C9C14EE96B38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F73E-9446-4E9E-9CCD-9A534489D920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19C6B-B594-4B99-921F-E194825DAA72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F970B-83E5-459F-A08F-780A5758354F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8AF4-9BEC-401B-8C4C-289D4A223123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5F76-56DC-4BC7-B4BB-807BB2F62ACA}" type="datetimeFigureOut">
              <a:rPr lang="en-US"/>
              <a:t>12/1/2024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73023-BE29-42F2-8A89-B5E4CDFFA4C1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87CFA-CE72-4244-80BC-C6C1FAB114B3}" type="datetimeFigureOut">
              <a:rPr lang="en-US"/>
              <a:t>12/1/2024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90AAA-9D31-4004-A803-A59CBEE0A77C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9B7C-D04F-40A6-A3C3-017610B02C18}" type="datetimeFigureOut">
              <a:rPr lang="en-US"/>
              <a:t>12/1/2024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7136C-23E6-4786-A399-0A694ACE4E47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1AE5E-210B-48AB-84A5-C0598C522FB7}" type="datetimeFigureOut">
              <a:rPr lang="en-US"/>
              <a:t>12/1/2024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60159-F016-4EBD-B868-46A71ABD50EA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953DC-16CA-4ED8-AFA7-CC87EA65BF52}" type="datetimeFigureOut">
              <a:rPr lang="en-US"/>
              <a:t>12/1/2024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C1E7A-826A-453C-919A-7E640FF2C2F9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5865-8319-4989-9305-46C364F62130}" type="datetimeFigureOut">
              <a:rPr lang="en-US"/>
              <a:t>12/1/2024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AD41-3AC4-494A-87A7-6BD507120533}" type="slidenum">
              <a:rPr lang="en-US" altLang="en-US"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F2C113-BEF8-4E7A-9CDE-69AD60B2E22B}" type="datetimeFigureOut">
              <a:rPr lang="en-US"/>
              <a:t>12/1/2024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7B759A2-A46A-4CE0-A91D-8AB8E0F147A1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6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6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eaLnBrk="1" hangingPunct="1"/>
            <a:r>
              <a:rPr lang="en-US" altLang="en-US" sz="8000" b="1"/>
              <a:t>REINSURANCE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WHAT IS A </a:t>
            </a:r>
            <a:br>
              <a:rPr lang="en-US" dirty="0"/>
            </a:br>
            <a:r>
              <a:rPr lang="en-US" dirty="0"/>
              <a:t>QUOTA SHARE TREATY?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371600" y="2743200"/>
            <a:ext cx="672147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</a:t>
            </a:r>
            <a:r>
              <a:rPr lang="en-US" altLang="en-US" sz="2800" b="1">
                <a:latin typeface="Calibri" panose="020F0502020204030204" pitchFamily="34" charset="0"/>
              </a:rPr>
              <a:t>-  WHERE THE CEDING COMPANY CEDES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A FIXED PROPORTION  OF    ALL BUSINESS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IN A CLASS TO THE REINSURER</a:t>
            </a:r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pull dir="lu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7587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7588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7589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SECURITISATION::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SECURITISATION IS AN ATTEMPT TO GET OVER CAPACITY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/>
            <a:r>
              <a:rPr lang="en-US" altLang="en-US"/>
              <a:t>CONSTRAINTS IN THE INSURANCE MARKETS FOR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NATURAL CATASTROPHES BY SECURITISING CATASTROPHE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RISK PORTFOLIOS AND PLACE THEM  DIRECT WITH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INVESTORS IN THE FORM OF SECURITIES.</a:t>
            </a:r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979805" y="778510"/>
            <a:ext cx="6487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altLang="en-US" sz="2400"/>
              <a:t>IRDA REGULATIONS                    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920750" y="1885950"/>
            <a:ext cx="782129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1. EVERY INDIAN INSURER SHALL::</a:t>
            </a:r>
          </a:p>
          <a:p>
            <a:endParaRPr lang="en-IN" altLang="en-US"/>
          </a:p>
          <a:p>
            <a:r>
              <a:rPr lang="en-IN" altLang="en-US"/>
              <a:t>a.  Submit to the Authority, its proposed Reinsurance Programme for the forthcoming financial year in the specified summary format at least</a:t>
            </a:r>
          </a:p>
          <a:p>
            <a:r>
              <a:rPr lang="en-IN" altLang="en-US"/>
              <a:t>45 days before the commencement of the financial year.</a:t>
            </a:r>
          </a:p>
          <a:p>
            <a:endParaRPr lang="en-IN" altLang="en-US"/>
          </a:p>
          <a:p>
            <a:r>
              <a:rPr lang="en-IN" altLang="en-US"/>
              <a:t>b.  File with the Authority, within 45days of the commencement </a:t>
            </a:r>
          </a:p>
          <a:p>
            <a:r>
              <a:rPr lang="en-IN" altLang="en-US"/>
              <a:t>     of the financial year ::</a:t>
            </a:r>
          </a:p>
          <a:p>
            <a:r>
              <a:rPr lang="en-IN" altLang="en-US"/>
              <a:t>     i) its Board approved Final Reinsurance Programme</a:t>
            </a:r>
          </a:p>
          <a:p>
            <a:r>
              <a:rPr lang="en-IN" altLang="en-US"/>
              <a:t>        highlighting improvements in net retentions with variation if any, from the RI Program of preceding year as well as from the proposed </a:t>
            </a:r>
          </a:p>
          <a:p>
            <a:r>
              <a:rPr lang="en-IN" altLang="en-US"/>
              <a:t>RI Programme submitted earlier in the year.</a:t>
            </a:r>
          </a:p>
          <a:p>
            <a:r>
              <a:rPr lang="en-IN" altLang="en-US"/>
              <a:t>  </a:t>
            </a:r>
          </a:p>
          <a:p>
            <a:endParaRPr lang="en-IN" altLang="en-US"/>
          </a:p>
          <a:p>
            <a:endParaRPr lang="en-IN" alt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979805" y="778510"/>
            <a:ext cx="6487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altLang="en-US" sz="2400"/>
              <a:t>IRDA REGULATIONS                    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920750" y="1885950"/>
            <a:ext cx="782129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altLang="en-US"/>
          </a:p>
          <a:p>
            <a:r>
              <a:rPr lang="en-IN" altLang="en-US"/>
              <a:t>  </a:t>
            </a:r>
          </a:p>
          <a:p>
            <a:r>
              <a:rPr lang="en-IN" altLang="en-US"/>
              <a:t>e. submit within 90 days certificate from the CEO confirming that </a:t>
            </a:r>
          </a:p>
          <a:p>
            <a:r>
              <a:rPr lang="en-IN" altLang="en-US"/>
              <a:t>    all the Treaties have been received in original, stamped and signed.</a:t>
            </a:r>
          </a:p>
          <a:p>
            <a:endParaRPr lang="en-IN" altLang="en-US"/>
          </a:p>
          <a:p>
            <a:r>
              <a:rPr lang="en-IN" altLang="en-US"/>
              <a:t>   Every Indian Insurer shall submit soft copies of list of reinsurers</a:t>
            </a:r>
          </a:p>
          <a:p>
            <a:r>
              <a:rPr lang="en-IN" altLang="en-US"/>
              <a:t>   with their credit rating, their shares in the proportional and</a:t>
            </a:r>
          </a:p>
          <a:p>
            <a:r>
              <a:rPr lang="en-IN" altLang="en-US"/>
              <a:t>   non proportional reinsurance arrangements alongwith the final</a:t>
            </a:r>
          </a:p>
          <a:p>
            <a:r>
              <a:rPr lang="en-IN" altLang="en-US"/>
              <a:t>    Reinsurance programme</a:t>
            </a:r>
          </a:p>
          <a:p>
            <a:endParaRPr lang="en-IN" alt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72707" name="TextBox 4"/>
          <p:cNvSpPr txBox="1">
            <a:spLocks noChangeArrowheads="1"/>
          </p:cNvSpPr>
          <p:nvPr/>
        </p:nvSpPr>
        <p:spPr bwMode="auto">
          <a:xfrm>
            <a:off x="1219200" y="2438400"/>
            <a:ext cx="64976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  </a:t>
            </a:r>
            <a:r>
              <a:rPr lang="en-US" altLang="en-US" sz="7200">
                <a:latin typeface="Calibri" panose="020F0502020204030204" pitchFamily="34" charset="0"/>
              </a:rPr>
              <a:t>THANK YOU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QUOTA SHARE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7600315" cy="595630"/>
        </p:xfrm>
        <a:graphic>
          <a:graphicData uri="http://schemas.openxmlformats.org/drawingml/2006/table">
            <a:tbl>
              <a:tblPr/>
              <a:tblGrid>
                <a:gridCol w="7600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63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charset="0"/>
                        <a:buChar char="Ø"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   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CEDING INSURER RETAINS 10% OF RISK AND REINSURES 90%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174625" y="2493645"/>
          <a:ext cx="8413115" cy="3417570"/>
        </p:xfrm>
        <a:graphic>
          <a:graphicData uri="http://schemas.openxmlformats.org/drawingml/2006/table">
            <a:tbl>
              <a:tblPr/>
              <a:tblGrid>
                <a:gridCol w="951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6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897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18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578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EXAMPLE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9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RISK I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RISK II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RISK III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15000000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7860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CEDING INSURER NET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1500000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2965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CEDED TO REINSURER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450000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4500000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13500000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VARIABLE QUOTA SHARE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7600315" cy="595630"/>
        </p:xfrm>
        <a:graphic>
          <a:graphicData uri="http://schemas.openxmlformats.org/drawingml/2006/table">
            <a:tbl>
              <a:tblPr/>
              <a:tblGrid>
                <a:gridCol w="7600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5630">
                <a:tc>
                  <a:txBody>
                    <a:bodyPr/>
                    <a:lstStyle/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r>
                        <a:rPr lang="en-IN" altLang="en-US" sz="2000" b="1" u="sng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VARIABLE QUOTA SHARE</a:t>
                      </a: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::</a:t>
                      </a: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- IS A METHOD IN WHICH THE % OF RETAINED SUM INSURED VARIES</a:t>
                      </a: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 FOR DIFFERENT LIMIT OF SUM INSURED AND REDUCES WITH </a:t>
                      </a: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   INCREASE  IN LIMIT OF SUM INSURED.</a:t>
                      </a: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Wingdings" panose="05000000000000000000" charset="0"/>
                        <a:buChar char="Ø"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Wingdings" panose="05000000000000000000" charset="0"/>
                        <a:buChar char="Ø"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 </a:t>
            </a:r>
            <a:r>
              <a:rPr lang="en-IN" altLang="en-US" sz="2400" b="1"/>
              <a:t>QUOTA SHARE &amp; SURPLUS COMBINED - </a:t>
            </a:r>
            <a:br>
              <a:rPr lang="en-IN" altLang="en-US" sz="2400" b="1"/>
            </a:br>
            <a:r>
              <a:rPr lang="en-IN" altLang="en-US" sz="2400" b="1"/>
              <a:t>NET LINE AND GROSS LINE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7600315" cy="3716020"/>
        </p:xfrm>
        <a:graphic>
          <a:graphicData uri="http://schemas.openxmlformats.org/drawingml/2006/table">
            <a:tbl>
              <a:tblPr/>
              <a:tblGrid>
                <a:gridCol w="7600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6020">
                <a:tc>
                  <a:txBody>
                    <a:bodyPr/>
                    <a:lstStyle/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EXAMPLE:</a:t>
                      </a:r>
                    </a:p>
                    <a:p>
                      <a:pPr marL="342900" indent="-342900">
                        <a:buFont typeface="Wingdings" panose="05000000000000000000" charset="0"/>
                        <a:buChar char="Ø"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QUOTA SHARE TTY LIMIT :  INR 100,000 ANY ONE RISK</a:t>
                      </a: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CEDING INSURER RETN    :  INR    10,000 </a:t>
                      </a: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 u="sng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SURPLUS TREATY : (2 OPTIONS : ON GROSS LINE/ON NET LINE )</a:t>
                      </a:r>
                      <a:endParaRPr lang="en-IN" alt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 NET LINES : 9 x 10,000       = INR 90,000 ANY ONE RISK</a:t>
                      </a:r>
                    </a:p>
                    <a:p>
                      <a:pPr indent="0">
                        <a:buFont typeface="Wingdings" panose="05000000000000000000" charset="0"/>
                        <a:buNone/>
                      </a:pPr>
                      <a:r>
                        <a:rPr lang="en-IN" alt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 GROSS LINES: 9 X 100,000= INR 900,000 ANY ONE RISK</a:t>
                      </a:r>
                    </a:p>
                    <a:p>
                      <a:pPr marL="285750" indent="-285750">
                        <a:buFont typeface="Wingdings" panose="05000000000000000000" charset="0"/>
                        <a:buChar char="Ø"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Wingdings" panose="05000000000000000000" charset="0"/>
                        <a:buChar char="Ø"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sz="2400"/>
              <a:t>PROPORTIONAL TREATIES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655955" y="1750060"/>
            <a:ext cx="8030210" cy="3167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1.  UNDER PROP TTY, THE REINSURER’S LIABILITY COMMENCES</a:t>
            </a:r>
          </a:p>
          <a:p>
            <a:r>
              <a:rPr lang="en-IN" altLang="en-US"/>
              <a:t>     SIMULTANEOUSLY WITH THAT OF THE CEDING INSURER. </a:t>
            </a:r>
          </a:p>
          <a:p>
            <a:endParaRPr lang="en-IN" altLang="en-US"/>
          </a:p>
          <a:p>
            <a:r>
              <a:rPr lang="en-IN" altLang="en-US"/>
              <a:t>2.  </a:t>
            </a:r>
            <a:r>
              <a:rPr lang="en-IN" altLang="en-US" u="sng"/>
              <a:t>UNDERLYING BASIS</a:t>
            </a:r>
            <a:r>
              <a:rPr lang="en-IN" altLang="en-US"/>
              <a:t> :;</a:t>
            </a:r>
          </a:p>
          <a:p>
            <a:endParaRPr lang="en-IN" altLang="en-US"/>
          </a:p>
          <a:p>
            <a:r>
              <a:rPr lang="en-IN" altLang="en-US" b="1"/>
              <a:t>RISK ATTACHING BASIS</a:t>
            </a:r>
            <a:r>
              <a:rPr lang="en-IN" altLang="en-US"/>
              <a:t> ::</a:t>
            </a:r>
          </a:p>
          <a:p>
            <a:endParaRPr lang="en-IN" altLang="en-US"/>
          </a:p>
          <a:p>
            <a:r>
              <a:rPr lang="en-IN" altLang="en-US"/>
              <a:t>THE REINSURER COVERS ONLY THE POLICIES ISSUED OR </a:t>
            </a:r>
          </a:p>
          <a:p>
            <a:r>
              <a:rPr lang="en-IN" altLang="en-US"/>
              <a:t>RENEWED ON OR AFTER THE INCEPTION DATE OF THE TTY</a:t>
            </a:r>
          </a:p>
          <a:p>
            <a:r>
              <a:rPr lang="en-IN" altLang="en-US"/>
              <a:t>AS AGREED WITH THE REINSURER 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 </a:t>
            </a:r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A SURPLUS TREATY?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066800" y="2819400"/>
            <a:ext cx="78327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UNDER A SURPLUS TREATY, THE CEDING COMPANY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REINSURES ONLY THOSE AMOUNTS SURPLUS OF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ITS OWN NET RETENTION</a:t>
            </a:r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HOW THE SURPLUS TREATIES </a:t>
            </a:r>
            <a:br>
              <a:rPr lang="en-US" dirty="0"/>
            </a:br>
            <a:r>
              <a:rPr lang="en-US" dirty="0"/>
              <a:t>ARE ARRANGED?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295400" y="2590800"/>
            <a:ext cx="65389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 SURPLUS TREATY IS USUALLY ARRANGED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IN TERMS OF  NUMBER OF LINES</a:t>
            </a:r>
          </a:p>
        </p:txBody>
      </p:sp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r>
              <a:rPr lang="en-US" altLang="en-US"/>
              <a:t> WHAT IS A LINE??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685800" y="1905000"/>
            <a:ext cx="8458200" cy="486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3200" b="1">
                <a:latin typeface="Calibri" panose="020F0502020204030204" pitchFamily="34" charset="0"/>
              </a:rPr>
              <a:t>THE AMOUNT OF RETENTION OF THE DIRECT </a:t>
            </a:r>
          </a:p>
          <a:p>
            <a:pPr eaLnBrk="1" hangingPunct="1"/>
            <a:endParaRPr lang="en-US" altLang="en-US" sz="32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3200" b="1">
                <a:latin typeface="Calibri" panose="020F0502020204030204" pitchFamily="34" charset="0"/>
              </a:rPr>
              <a:t>INSURER.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82305" cy="541655"/>
          </a:xfrm>
        </p:spPr>
        <p:txBody>
          <a:bodyPr/>
          <a:lstStyle/>
          <a:p>
            <a:pPr eaLnBrk="1" hangingPunct="1"/>
            <a:r>
              <a:rPr lang="en-IN" altLang="en-US"/>
              <a:t>SURPLUS TREATY </a:t>
            </a:r>
            <a:endParaRPr lang="en-US" altLang="en-US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57200" y="1009650"/>
            <a:ext cx="8281670" cy="575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buFont typeface="Wingdings" panose="05000000000000000000" charset="0"/>
              <a:buChar char="Ø"/>
            </a:pPr>
            <a:r>
              <a:rPr lang="en-IN" altLang="en-US" sz="2800" b="1">
                <a:latin typeface="Calibri" panose="020F0502020204030204" pitchFamily="34" charset="0"/>
              </a:rPr>
              <a:t>The ceding insurer decides what part of the </a:t>
            </a:r>
          </a:p>
          <a:p>
            <a:pPr marL="0" indent="0" eaLnBrk="1" hangingPunct="1">
              <a:buFont typeface="Wingdings" panose="05000000000000000000" charset="0"/>
              <a:buNone/>
            </a:pPr>
            <a:r>
              <a:rPr lang="en-IN" altLang="en-US" sz="2800" b="1">
                <a:latin typeface="Calibri" panose="020F0502020204030204" pitchFamily="34" charset="0"/>
              </a:rPr>
              <a:t>      original insurance he wishes to retain for his</a:t>
            </a:r>
          </a:p>
          <a:p>
            <a:pPr marL="0" indent="0" eaLnBrk="1" hangingPunct="1">
              <a:buFont typeface="Wingdings" panose="05000000000000000000" charset="0"/>
              <a:buNone/>
            </a:pPr>
            <a:r>
              <a:rPr lang="en-IN" altLang="en-US" sz="2800" b="1">
                <a:latin typeface="Calibri" panose="020F0502020204030204" pitchFamily="34" charset="0"/>
              </a:rPr>
              <a:t>      own account and reinsures (cedes) the balance</a:t>
            </a:r>
          </a:p>
          <a:p>
            <a:pPr marL="0" indent="0" eaLnBrk="1" hangingPunct="1">
              <a:buFont typeface="Wingdings" panose="05000000000000000000" charset="0"/>
              <a:buNone/>
            </a:pPr>
            <a:r>
              <a:rPr lang="en-IN" altLang="en-US" sz="2800" b="1">
                <a:latin typeface="Calibri" panose="020F0502020204030204" pitchFamily="34" charset="0"/>
              </a:rPr>
              <a:t>      to the reinsurer.  </a:t>
            </a:r>
          </a:p>
          <a:p>
            <a:pPr marL="0" indent="0" eaLnBrk="1" hangingPunct="1">
              <a:buFont typeface="Wingdings" panose="05000000000000000000" charset="0"/>
              <a:buNone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IN" altLang="en-US" sz="2800" b="1">
                <a:latin typeface="Calibri" panose="020F0502020204030204" pitchFamily="34" charset="0"/>
              </a:rPr>
              <a:t>      </a:t>
            </a:r>
            <a:r>
              <a:rPr lang="en-IN" altLang="en-US" sz="2800" b="1" u="sng">
                <a:latin typeface="Calibri" panose="020F0502020204030204" pitchFamily="34" charset="0"/>
              </a:rPr>
              <a:t>Example</a:t>
            </a:r>
            <a:r>
              <a:rPr lang="en-IN" altLang="en-US" sz="2800" b="1">
                <a:latin typeface="Calibri" panose="020F0502020204030204" pitchFamily="34" charset="0"/>
              </a:rPr>
              <a:t>:</a:t>
            </a:r>
          </a:p>
          <a:p>
            <a:pPr eaLnBrk="1" hangingPunct="1"/>
            <a:r>
              <a:rPr lang="en-IN" altLang="en-US" sz="2800" b="1">
                <a:latin typeface="Calibri" panose="020F0502020204030204" pitchFamily="34" charset="0"/>
              </a:rPr>
              <a:t>      A ceding insurer’s max retn may be INR 20,00,000</a:t>
            </a:r>
          </a:p>
          <a:p>
            <a:pPr eaLnBrk="1" hangingPunct="1"/>
            <a:r>
              <a:rPr lang="en-IN" altLang="en-US" sz="2800" b="1">
                <a:latin typeface="Calibri" panose="020F0502020204030204" pitchFamily="34" charset="0"/>
              </a:rPr>
              <a:t>      On Fire insurances.</a:t>
            </a:r>
          </a:p>
          <a:p>
            <a:pPr eaLnBrk="1" hangingPunct="1"/>
            <a:r>
              <a:rPr lang="en-IN" altLang="en-US" sz="2800" b="1">
                <a:latin typeface="Calibri" panose="020F0502020204030204" pitchFamily="34" charset="0"/>
              </a:rPr>
              <a:t>       Then , the cession to Surplus treaty shall be ::</a:t>
            </a:r>
          </a:p>
          <a:p>
            <a:pPr eaLnBrk="1" hangingPunct="1"/>
            <a:endParaRPr lang="en-IN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IN" altLang="en-US" sz="2800" b="1">
                <a:latin typeface="Calibri" panose="020F0502020204030204" pitchFamily="34" charset="0"/>
              </a:rPr>
              <a:t>     </a:t>
            </a: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82305" cy="541655"/>
          </a:xfrm>
        </p:spPr>
        <p:txBody>
          <a:bodyPr/>
          <a:lstStyle/>
          <a:p>
            <a:pPr eaLnBrk="1" hangingPunct="1"/>
            <a:r>
              <a:rPr lang="en-IN" altLang="en-US"/>
              <a:t>SURPLUS TREATY </a:t>
            </a:r>
            <a:endParaRPr lang="en-US" altLang="en-US"/>
          </a:p>
        </p:txBody>
      </p:sp>
      <p:graphicFrame>
        <p:nvGraphicFramePr>
          <p:cNvPr id="2" name="Table 1"/>
          <p:cNvGraphicFramePr/>
          <p:nvPr/>
        </p:nvGraphicFramePr>
        <p:xfrm>
          <a:off x="685800" y="1882140"/>
          <a:ext cx="794385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7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7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SUM INSURED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RETENTION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CESSION TO SURPLUS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20,00,000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20,00,000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NIL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30,00,000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20,00,000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10,00,000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50,00,000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20,00,000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INR 30,00,000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62000" y="2133600"/>
            <a:ext cx="77851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800">
                <a:latin typeface="Calibri" panose="020F0502020204030204" pitchFamily="34" charset="0"/>
              </a:rPr>
              <a:t>  WHAT IS REINSURANCE?</a:t>
            </a:r>
          </a:p>
          <a:p>
            <a:pPr eaLnBrk="1" hangingPunct="1"/>
            <a:endParaRPr lang="en-US" altLang="en-US" sz="4800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4800">
                <a:latin typeface="Calibri" panose="020F0502020204030204" pitchFamily="34" charset="0"/>
              </a:rPr>
              <a:t>  INSURANCE OF INSURANCE</a:t>
            </a:r>
          </a:p>
        </p:txBody>
      </p:sp>
    </p:spTree>
  </p:cSld>
  <p:clrMapOvr>
    <a:masterClrMapping/>
  </p:clrMapOvr>
  <p:transition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165465" cy="952500"/>
          </a:xfrm>
        </p:spPr>
        <p:txBody>
          <a:bodyPr/>
          <a:lstStyle/>
          <a:p>
            <a:r>
              <a:rPr lang="en-IN" altLang="en-US"/>
              <a:t>SURPLUS TREATY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1157605" y="1800860"/>
            <a:ext cx="657923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 u="sng"/>
              <a:t>SURPLUS TREATIES CAN BE  ARRANGED  ON</a:t>
            </a:r>
            <a:r>
              <a:rPr lang="en-IN" altLang="en-US"/>
              <a:t> ::</a:t>
            </a:r>
          </a:p>
          <a:p>
            <a:endParaRPr lang="en-IN" altLang="en-US"/>
          </a:p>
          <a:p>
            <a:r>
              <a:rPr lang="en-IN" altLang="en-US"/>
              <a:t>   A) SUM INSURED BASIS</a:t>
            </a:r>
          </a:p>
          <a:p>
            <a:endParaRPr lang="en-IN" altLang="en-US"/>
          </a:p>
          <a:p>
            <a:r>
              <a:rPr lang="en-IN" altLang="en-US"/>
              <a:t>   B) PROBABLE MAXIMUM LOSS(PML)</a:t>
            </a:r>
          </a:p>
          <a:p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 u="sng"/>
              <a:t>CEDING COMMISSION</a:t>
            </a:r>
            <a:r>
              <a:rPr lang="en-IN" altLang="en-US"/>
              <a:t>::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Reinsurer agrees a commission by way of  percentage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of  reinsurance premium given to him, known as Ceding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Commission.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/>
              <a:t> </a:t>
            </a:r>
            <a:r>
              <a:rPr lang="en-IN" altLang="en-US" u="sng"/>
              <a:t>OVERRIDING COMMISSION</a:t>
            </a:r>
            <a:r>
              <a:rPr lang="en-IN" altLang="en-US"/>
              <a:t> ::</a:t>
            </a:r>
          </a:p>
          <a:p>
            <a:pPr marL="285750" indent="-285750">
              <a:buFont typeface="Wingdings" panose="05000000000000000000" charset="0"/>
              <a:buChar char="Ø"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When the premium is CEDED on Original Net Rate(ONR),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a small percentage of commission is allowed by the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reinsurer.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endParaRPr lang="en-IN" altLang="en-US"/>
          </a:p>
          <a:p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165465" cy="952500"/>
          </a:xfrm>
        </p:spPr>
        <p:txBody>
          <a:bodyPr/>
          <a:lstStyle/>
          <a:p>
            <a:r>
              <a:rPr lang="en-IN" altLang="en-US"/>
              <a:t>SURPLUS TREATY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838200" y="1252855"/>
            <a:ext cx="6896100" cy="74460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CEDING COMMISSION ::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A)  </a:t>
            </a:r>
            <a:r>
              <a:rPr lang="en-IN" altLang="en-US" b="1" u="sng"/>
              <a:t>FLAT RATE OF COMMISSION 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      5%  on premium/ 10% on premium.....</a:t>
            </a:r>
          </a:p>
          <a:p>
            <a:endParaRPr lang="en-IN" altLang="en-US"/>
          </a:p>
          <a:p>
            <a:r>
              <a:rPr lang="en-IN" altLang="en-US"/>
              <a:t>B)  </a:t>
            </a:r>
            <a:r>
              <a:rPr lang="en-IN" altLang="en-US" b="1"/>
              <a:t>SLIDING SCALE OF COMMISSION</a:t>
            </a:r>
            <a:r>
              <a:rPr lang="en-IN" altLang="en-US"/>
              <a:t> ::</a:t>
            </a:r>
          </a:p>
          <a:p>
            <a:endParaRPr lang="en-IN" altLang="en-US"/>
          </a:p>
          <a:p>
            <a:r>
              <a:rPr lang="en-IN" altLang="en-US"/>
              <a:t>THE COMMISSION  IS BASED ON  THE LOSS RATIO  OF THE</a:t>
            </a:r>
          </a:p>
          <a:p>
            <a:r>
              <a:rPr lang="en-IN" altLang="en-US"/>
              <a:t>TREATY . </a:t>
            </a:r>
          </a:p>
          <a:p>
            <a:endParaRPr lang="en-IN" altLang="en-US"/>
          </a:p>
          <a:p>
            <a:r>
              <a:rPr lang="en-IN" altLang="en-US"/>
              <a:t>(Ex)</a:t>
            </a:r>
          </a:p>
          <a:p>
            <a:pPr marL="285750" indent="-285750">
              <a:buFont typeface="Wingdings" panose="05000000000000000000" charset="0"/>
              <a:buChar char="Ø"/>
            </a:pPr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  <p:graphicFrame>
        <p:nvGraphicFramePr>
          <p:cNvPr id="4" name="Table 3"/>
          <p:cNvGraphicFramePr/>
          <p:nvPr/>
        </p:nvGraphicFramePr>
        <p:xfrm>
          <a:off x="1371600" y="4846320"/>
          <a:ext cx="6395085" cy="147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05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53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65%or 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60&lt;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&lt;65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50 &lt;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  &lt;60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45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40 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35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32</a:t>
                      </a:r>
                    </a:p>
                    <a:p>
                      <a:pPr>
                        <a:buNone/>
                      </a:pPr>
                      <a:r>
                        <a:rPr lang="en-IN" altLang="en-US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30   &lt;32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3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COMMISSION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SURPLUS TREATY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229600" cy="4462145"/>
        </p:xfrm>
        <a:graphic>
          <a:graphicData uri="http://schemas.openxmlformats.org/drawingml/2006/table">
            <a:tbl>
              <a:tblPr/>
              <a:tblGrid>
                <a:gridCol w="1343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90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6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52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TATA STEELS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5,00,00,00,000 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1/4/23 TO 31/3/24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OBLIG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20,00,00,000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4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RETN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50,00,00,000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10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FST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 LINES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2,00,00,00,000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40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SST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 LINES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1,00,00,00,000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20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2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FAC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1,30,00,00,000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26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5,00,00,00,000 </a:t>
                      </a:r>
                    </a:p>
                  </a:txBody>
                  <a:tcPr marL="12700" marR="12700" marT="12700" anchor="b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100 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sz="2800" b="1"/>
              <a:t>PROP TTY UW ON PML BASIS(EXAMPLE)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771525" y="1597660"/>
            <a:ext cx="7852410" cy="8483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1.  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IN" altLang="en-US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altLang="en-US"/>
              <a:t>Prestige Insurance uw Fire on PML basis with</a:t>
            </a:r>
          </a:p>
          <a:p>
            <a:pPr marL="0" indent="0">
              <a:buNone/>
            </a:pPr>
            <a:r>
              <a:rPr lang="en-IN" altLang="en-US"/>
              <a:t>   following automatic capacity::</a:t>
            </a:r>
          </a:p>
          <a:p>
            <a:pPr marL="0" indent="0">
              <a:buNone/>
            </a:pPr>
            <a:r>
              <a:rPr lang="en-IN" altLang="en-US"/>
              <a:t>   1. Net Retention ::  INR  20 lakhs PML</a:t>
            </a:r>
          </a:p>
          <a:p>
            <a:pPr marL="0" indent="0">
              <a:buNone/>
            </a:pPr>
            <a:r>
              <a:rPr lang="en-IN" altLang="en-US"/>
              <a:t>   2. Q.S Treaty        ::  20% limit with 1 CR PML</a:t>
            </a:r>
          </a:p>
          <a:p>
            <a:pPr marL="0" indent="0">
              <a:buNone/>
            </a:pPr>
            <a:r>
              <a:rPr lang="en-IN" altLang="en-US"/>
              <a:t>   3. F.S.T                   ::  15 LINES</a:t>
            </a:r>
          </a:p>
          <a:p>
            <a:pPr marL="0" indent="0">
              <a:buNone/>
            </a:pPr>
            <a:r>
              <a:rPr lang="en-IN" altLang="en-US"/>
              <a:t>   4. S.S.T                  ::  10 LINES</a:t>
            </a:r>
          </a:p>
          <a:p>
            <a:pPr marL="0" indent="0">
              <a:buNone/>
            </a:pPr>
            <a:endParaRPr lang="en-I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687070"/>
          </a:xfrm>
        </p:spPr>
        <p:txBody>
          <a:bodyPr/>
          <a:lstStyle/>
          <a:p>
            <a:r>
              <a:rPr lang="en-IN" altLang="en-US" sz="2800" b="1"/>
              <a:t>PROP TTY UW ON PML BASIS(EXAMPLE)</a:t>
            </a:r>
          </a:p>
        </p:txBody>
      </p:sp>
      <p:sp>
        <p:nvSpPr>
          <p:cNvPr id="7" name="Text Box 6"/>
          <p:cNvSpPr txBox="1"/>
          <p:nvPr/>
        </p:nvSpPr>
        <p:spPr>
          <a:xfrm>
            <a:off x="771525" y="1037590"/>
            <a:ext cx="7554595" cy="64623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/>
          </a:p>
          <a:p>
            <a:r>
              <a:rPr lang="en-IN" altLang="en-US"/>
              <a:t>HOW A RISK WITH INR 30 CR SI / PML 40%(12 CR)  IS UW::   </a:t>
            </a:r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IN" altLang="en-US"/>
          </a:p>
        </p:txBody>
      </p:sp>
      <p:graphicFrame>
        <p:nvGraphicFramePr>
          <p:cNvPr id="2" name="Table 1"/>
          <p:cNvGraphicFramePr/>
          <p:nvPr/>
        </p:nvGraphicFramePr>
        <p:xfrm>
          <a:off x="381000" y="1844040"/>
          <a:ext cx="824865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9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9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8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altLang="en-US"/>
                        <a:t>PML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altLang="en-US"/>
                        <a:t>12,00,00,000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altLang="en-US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OBLIGATORY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48,00,000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4.00%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20,00,000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1.67%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Q.S. 20% (12CR x 20%= 2.4CR).   </a:t>
                      </a:r>
                      <a:r>
                        <a:rPr lang="en-IN" altLang="en-US" b="1"/>
                        <a:t>CAP  1CR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8.33%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FST 15 LINES(15X20L)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3,00,00,000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25.00%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SST 10 LINES(10X20L)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16.67%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FAC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5,32,00,000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44.33%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423545"/>
            <a:ext cx="8275320" cy="352425"/>
          </a:xfrm>
        </p:spPr>
        <p:txBody>
          <a:bodyPr/>
          <a:lstStyle/>
          <a:p>
            <a:r>
              <a:rPr lang="en-IN" altLang="en-US"/>
              <a:t>PREMIUM AND LOSS PORTFOLIO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568960" y="1506220"/>
            <a:ext cx="8142605" cy="535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/>
              <a:t>THE PRO RATA PREMIUM APPLICABLE TO THE UNEXPIRED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PORTION OF EACH CESSION WOULD HAVE TO BE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CALCULATED SEPARATELY.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/>
              <a:t>IN VIEW OF LARGE NO OF CESSIONS UNDER A TREATY THIS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METHOD WOULD INVOLVE CONSIDERABLE EXPENSE AND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WORK  FOR CEDING INSURER.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/>
              <a:t>HENCE, THE METHOD ADOPTED IS ::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-  35% OF PREMIUM CEDED FOR THE YEAR TO BE WITHDRAWN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AT THE 4TH QUARTER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-   90% OF THE CLAIMS OUTSTANDING   AS AT 31.3.24  TO BE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 WITHDRAWN AT THE 4TH QUARTER.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                                          AND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-  THE SAME ARE CREDITED DURING THE FIRST QUARTER OF THE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 NEXT YEAR  AS PORTFOLIO PR AND LOSS ENTRIES.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934085" y="64135"/>
            <a:ext cx="7091680" cy="1006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b="1"/>
              <a:t>UNITED INSURANCE CO - FIRE FIRST SURPLUS TREATY</a:t>
            </a:r>
          </a:p>
          <a:p>
            <a:r>
              <a:rPr lang="en-IN" altLang="en-US" b="1"/>
              <a:t>TREATY PERIOD :: 01-04-2023  TO 31-03-2024</a:t>
            </a:r>
          </a:p>
          <a:p>
            <a:r>
              <a:rPr lang="en-IN" altLang="en-US" b="1"/>
              <a:t>QUARTERLY ACCOUNT</a:t>
            </a:r>
          </a:p>
        </p:txBody>
      </p:sp>
      <p:graphicFrame>
        <p:nvGraphicFramePr>
          <p:cNvPr id="8" name="Table 7"/>
          <p:cNvGraphicFramePr/>
          <p:nvPr/>
        </p:nvGraphicFramePr>
        <p:xfrm>
          <a:off x="1371600" y="1524000"/>
          <a:ext cx="639889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2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2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DURING I QTR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2300000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P/F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700000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500000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 b="1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 b="1"/>
                        <a:t>  3500000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 b="1"/>
                        <a:t>OUTGO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COMMISSION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575000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CLAIMS PAID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600000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1175000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NET PAYABLE TO REINSURERS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23,25,000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SWISS RE 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2,32,500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934085" y="64135"/>
            <a:ext cx="7091680" cy="1006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b="1"/>
              <a:t>UNITED INSURANCE CO - FIRE FIRST SURPLUS TREATY</a:t>
            </a:r>
          </a:p>
          <a:p>
            <a:r>
              <a:rPr lang="en-IN" altLang="en-US" b="1"/>
              <a:t>TREATY PERIOD :: 01-04-2023  TO 31-03-2024</a:t>
            </a:r>
          </a:p>
          <a:p>
            <a:endParaRPr lang="en-IN" altLang="en-US" b="1"/>
          </a:p>
          <a:p>
            <a:endParaRPr lang="en-IN" altLang="en-US" b="1"/>
          </a:p>
          <a:p>
            <a:endParaRPr lang="en-IN" altLang="en-US" b="1"/>
          </a:p>
          <a:p>
            <a:endParaRPr lang="en-IN" altLang="en-US" b="1"/>
          </a:p>
        </p:txBody>
      </p:sp>
      <p:sp>
        <p:nvSpPr>
          <p:cNvPr id="2" name="Text Box 1"/>
          <p:cNvSpPr txBox="1"/>
          <p:nvPr/>
        </p:nvSpPr>
        <p:spPr>
          <a:xfrm>
            <a:off x="864235" y="816610"/>
            <a:ext cx="6800850" cy="253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b="1"/>
              <a:t>PROFIT COMMISSION :</a:t>
            </a:r>
            <a:r>
              <a:rPr lang="en-IN" altLang="en-US"/>
              <a:t>:  3 YRS AVERAGE</a:t>
            </a:r>
          </a:p>
          <a:p>
            <a:endParaRPr lang="en-IN" altLang="en-US"/>
          </a:p>
        </p:txBody>
      </p:sp>
      <p:graphicFrame>
        <p:nvGraphicFramePr>
          <p:cNvPr id="3" name="Table 2"/>
          <p:cNvGraphicFramePr/>
          <p:nvPr/>
        </p:nvGraphicFramePr>
        <p:xfrm>
          <a:off x="570230" y="1174750"/>
          <a:ext cx="6821170" cy="559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6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23,00,000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P/F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7,00,000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5,00,000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35,00,000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COMMISSION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5,75,000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CLAIMS PAID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6,00,000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M.E. 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 57,500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P/F 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8,05,000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P/F 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6,49,500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26,87,000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23-24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8,13,000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     22-23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1,00,000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 21-22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1,25,000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AVERAGE PROFIT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2,79,333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COMMN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  55,867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934085" y="64135"/>
            <a:ext cx="7091680" cy="1006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b="1"/>
              <a:t>UNITED INSURANCE CO - FIRE FIRST SURPLUS TREATY</a:t>
            </a:r>
          </a:p>
          <a:p>
            <a:r>
              <a:rPr lang="en-IN" altLang="en-US" b="1"/>
              <a:t>TREATY PERIOD :: 01-04-2023  TO 31-03-2024</a:t>
            </a:r>
          </a:p>
          <a:p>
            <a:endParaRPr lang="en-IN" altLang="en-US" b="1"/>
          </a:p>
          <a:p>
            <a:endParaRPr lang="en-IN" altLang="en-US" b="1"/>
          </a:p>
          <a:p>
            <a:endParaRPr lang="en-IN" altLang="en-US" b="1"/>
          </a:p>
          <a:p>
            <a:endParaRPr lang="en-IN" altLang="en-US" b="1"/>
          </a:p>
        </p:txBody>
      </p:sp>
      <p:sp>
        <p:nvSpPr>
          <p:cNvPr id="2" name="Text Box 1"/>
          <p:cNvSpPr txBox="1"/>
          <p:nvPr/>
        </p:nvSpPr>
        <p:spPr>
          <a:xfrm>
            <a:off x="864235" y="816610"/>
            <a:ext cx="6800850" cy="2533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 b="1"/>
              <a:t>PROFIT COMMISSION :</a:t>
            </a:r>
            <a:r>
              <a:rPr lang="en-IN" altLang="en-US"/>
              <a:t>:  LCF EXTINCTION</a:t>
            </a:r>
          </a:p>
          <a:p>
            <a:endParaRPr lang="en-IN" altLang="en-US"/>
          </a:p>
        </p:txBody>
      </p:sp>
      <p:graphicFrame>
        <p:nvGraphicFramePr>
          <p:cNvPr id="3" name="Table 2"/>
          <p:cNvGraphicFramePr/>
          <p:nvPr/>
        </p:nvGraphicFramePr>
        <p:xfrm>
          <a:off x="570230" y="1174750"/>
          <a:ext cx="6821170" cy="559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63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23,00,000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P/F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7,00,000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5,00,000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35,00,000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COMMISSION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5,75,000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CLAIMS PAID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6,00,000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M.E. 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 57,500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 P/F 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8,05,000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P/F 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6,49,500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26,87,000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23-24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8,13,000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LOSS      22-23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1,00,000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 21-22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1,25,000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PROFIT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8,38,000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PROFIT COMMN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altLang="en-US"/>
                        <a:t>      1,67,600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FAC?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57200" y="2438400"/>
            <a:ext cx="83058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SYSTEM BY WHICH EACH OFFER OF REINSURANCE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IS CONSIDERED INDIVIDUALLY BY THE REINSURER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AND EITHER ACCEPTED OR DECLINED.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WHAT ARE THE FUNCTIONS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OF REINSURANCE?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4800" dirty="0">
                <a:latin typeface="+mn-lt"/>
              </a:rPr>
              <a:t>PROVIDING UNDERWRITING CAPACITY.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4800" dirty="0">
              <a:latin typeface="+mn-lt"/>
            </a:endParaRPr>
          </a:p>
          <a:p>
            <a:pPr marL="914400" indent="-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A POOL?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81000" y="1752600"/>
            <a:ext cx="8745538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 POOL IS A FORM OF REINSURANCE ARRANGEMENT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BETWEEN MEMBER COMPANIES BY WHICH ONE OR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MORE CLASSES OF BUSINESS IS POOLED AND  THEN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RETROCEDED TO MEMBERS  IN AN AGREED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PROPORTION OF VOLUME OF BUSINESS CEDED</a:t>
            </a:r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WHAT IS NON – PROP REINSURANCE?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09600" y="1447800"/>
            <a:ext cx="81661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 FORM OF REINSURANCE WHEREBY THE DIRECT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INSURER  LIMIT THE AMOUNT THAT  HE IS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PREPARED TO LOSE AS A RESULT OF ANY ONE EVENT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ON THE CLASS  OR CLASSES OF BUSINESS CONCERNED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AND THEN ARRANGES, REINSURANCE  UPTO A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SPECIFIED LIMIT.(EX. 300 Xs 15CR)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GIVE EXAMPLES OF NON – PROP REINSURANCE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600200" y="2209800"/>
            <a:ext cx="62484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EXCESS OF LOSS COVER</a:t>
            </a:r>
          </a:p>
          <a:p>
            <a:pPr eaLnBrk="1" hangingPunct="1">
              <a:buFontTx/>
              <a:buAutoNum type="arabicPeriod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STOP LOSS COVER</a:t>
            </a:r>
          </a:p>
          <a:p>
            <a:pPr eaLnBrk="1" hangingPunct="1">
              <a:buFontTx/>
              <a:buAutoNum type="arabicPeriod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TOP AND DROP COVER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EXPLAIN EXCESS OF LOSS(XL) COVERS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914400" y="2362200"/>
            <a:ext cx="65532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PER RISK COVER</a:t>
            </a:r>
          </a:p>
          <a:p>
            <a:pPr algn="ctr"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&amp;</a:t>
            </a:r>
          </a:p>
          <a:p>
            <a:pPr algn="ctr"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algn="ctr"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PER EVENT COVER</a:t>
            </a:r>
          </a:p>
        </p:txBody>
      </p:sp>
    </p:spTree>
  </p:cSld>
  <p:clrMapOvr>
    <a:masterClrMapping/>
  </p:clrMapOvr>
  <p:transition spd="slow">
    <p:strips dir="l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A “PER RISK” COVER?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81000" y="2438400"/>
            <a:ext cx="925512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</a:t>
            </a:r>
            <a:r>
              <a:rPr lang="en-US" altLang="en-US" b="1">
                <a:latin typeface="Calibri" panose="020F0502020204030204" pitchFamily="34" charset="0"/>
              </a:rPr>
              <a:t>- </a:t>
            </a:r>
            <a:r>
              <a:rPr lang="en-US" altLang="en-US" sz="2800" b="1">
                <a:latin typeface="Calibri" panose="020F0502020204030204" pitchFamily="34" charset="0"/>
              </a:rPr>
              <a:t>HERE, THE REINSURER WILL PAY ANY LOSS ON AN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                    </a:t>
            </a:r>
            <a:r>
              <a:rPr lang="en-US" altLang="en-US" sz="4400" b="1">
                <a:latin typeface="Calibri" panose="020F0502020204030204" pitchFamily="34" charset="0"/>
              </a:rPr>
              <a:t>INDIVIDUAL RISK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IN EXCESS OF THE CEDING COMPANY’S  LOSS RETENTION</a:t>
            </a:r>
            <a:r>
              <a:rPr lang="en-US" altLang="en-US" sz="280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A “PER EVENT” COVER??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81000" y="2057400"/>
            <a:ext cx="838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(ALSO KNOWN AS CAT COVER/CAT XL)    PROTECT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         THE CEDING COMPANY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FROM  VERY LARGE LOSSES  ARISING OUT OF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EVENTS  SUCH AS FLOOD, EQ , CYCLONE ETC.,</a:t>
            </a:r>
          </a:p>
        </p:txBody>
      </p:sp>
    </p:spTree>
  </p:cSld>
  <p:clrMapOvr>
    <a:masterClrMapping/>
  </p:clrMapOvr>
  <p:transition spd="slow">
    <p:randomBa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LAYERING?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57200" y="1676400"/>
            <a:ext cx="86868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LAYERING IS A TERM USED TO DESCRIBE THE DIVISION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OF  XL PROTECTION  SOUGHT IN A NO. OF LAYERS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WHICH USUALLY OPERATE  CONSECUTIVELY  ONE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ON TOP  OF THE  OTHER IN THE EVENT OF A HEAVY LOSS.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(ex)    LAYER I       :   50  Xs  15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   LAYER II      :   40 Xs  65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  LAYER III      :   60  Xs  105</a:t>
            </a:r>
          </a:p>
        </p:txBody>
      </p:sp>
    </p:spTree>
  </p:cSld>
  <p:clrMapOvr>
    <a:masterClrMapping/>
  </p:clrMapOvr>
  <p:transition spd="slow">
    <p:pull dir="r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LOD?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0" y="1295400"/>
            <a:ext cx="11807825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GENERALLY, XL COVERS ARE ARRANGED  ON LOD BASIS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(I.E, LOSSES OCCURRING DURING BASIS) , WHERE IF ANY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LOSS OCCURS DURING THE SPECIFIED PERIOD, IT WILL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FALL WITHIN THE SCOPE OF THE CONTRACT </a:t>
            </a:r>
            <a:r>
              <a:rPr lang="en-US" altLang="en-US" sz="2800" b="1" u="sng">
                <a:latin typeface="Calibri" panose="020F0502020204030204" pitchFamily="34" charset="0"/>
              </a:rPr>
              <a:t>THOUGH</a:t>
            </a: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 THE POLICIES  UNDER WHICH SUCH LOSSES ARISE</a:t>
            </a: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MAY HAVE INCEPTED PRIOR TO THE DATE OF</a:t>
            </a: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 COMMENCEMENT  OF XL COVER.</a:t>
            </a:r>
          </a:p>
        </p:txBody>
      </p:sp>
    </p:spTree>
  </p:cSld>
  <p:clrMapOvr>
    <a:masterClrMapping/>
  </p:clrMapOvr>
  <p:transition spd="slow">
    <p:newsfla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STOP LOSS COVER?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1219200" y="1447800"/>
            <a:ext cx="74676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</a:t>
            </a:r>
            <a:r>
              <a:rPr lang="en-US" altLang="en-US" sz="2800" b="1">
                <a:latin typeface="Calibri" panose="020F0502020204030204" pitchFamily="34" charset="0"/>
              </a:rPr>
              <a:t>-   THE LOSS RATIO OF THE CEDING COMPANY IS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STOPPED   AT  AN  AGREED PERCENTAGE AND IF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IN ANY ONE CALENDAR  ACCOUNTING  YEAR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THE LOSS RATIO  EXCEEDS THAT PERCENTAGE,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THEN THE  REINSURERS  PAY THE DIFFERENCE.</a:t>
            </a:r>
          </a:p>
        </p:txBody>
      </p:sp>
    </p:spTree>
  </p:cSld>
  <p:clrMapOvr>
    <a:masterClrMapping/>
  </p:clrMapOvr>
  <p:transition spd="slow">
    <p:checke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IS TOP &amp; DROP COVER?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81000" y="2514600"/>
            <a:ext cx="8382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COVER PROTECTS DUAL PROTECTION IN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FORM OF A  TOP LAYER AND ALSO AS AN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ADDITIONAL REINSTATEMENT TO ANY OF THE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LOWER LAYERS.</a:t>
            </a:r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8956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</a:t>
            </a:r>
            <a:r>
              <a:rPr lang="en-US" sz="4800" u="sng" dirty="0">
                <a:latin typeface="+mn-lt"/>
              </a:rPr>
              <a:t>WHAT ARE THE FUNCTIONS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</a:t>
            </a:r>
            <a:r>
              <a:rPr lang="en-US" sz="4800" u="sng" dirty="0">
                <a:latin typeface="+mn-lt"/>
              </a:rPr>
              <a:t>OF REINSURANCE</a:t>
            </a:r>
            <a:r>
              <a:rPr lang="en-US" sz="4800" dirty="0">
                <a:latin typeface="+mn-lt"/>
              </a:rPr>
              <a:t>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 2.  FINANCIAL STABILITY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 3.  GEOGRAPHICAL  SPREAD                        OF RISK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4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914400" indent="-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</p:txBody>
      </p:sp>
    </p:spTree>
  </p:cSld>
  <p:clrMapOvr>
    <a:masterClrMapping/>
  </p:clrMapOvr>
  <p:transition>
    <p:wheel spokes="8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XL WORKING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8229600" cy="3646170"/>
        </p:xfrm>
        <a:graphic>
          <a:graphicData uri="http://schemas.openxmlformats.org/drawingml/2006/table">
            <a:tbl>
              <a:tblPr/>
              <a:tblGrid>
                <a:gridCol w="3094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7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3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COVER LIMITS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50 LAKHS XS 5 LAKHS 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NET CLAIM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60LAKHS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REINSURERS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10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LAYER 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 XS 5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2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LAYER II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20XS 25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LAYER III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10XS 45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TOTAL RECOVERABLE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UNCOVERED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0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703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1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STOP LOSS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792480" y="1658620"/>
            <a:ext cx="760476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Ø"/>
            </a:pPr>
            <a:r>
              <a:rPr lang="en-IN" altLang="en-US"/>
              <a:t>   A REINSURED WISHING TO PROTECT HIMSELF  IN THE EVENT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HIS NET LOSS RATIO FOR A GIVEN YEAR RISES ABOVE  A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CERTAIN PERCENTAGE, CAN BUY REINSURANCE WHICH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PAYS IN EXCESS OF THAT FIGURE UPTO A HIGHER AGREED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PERCENTAGE BEYOND WHICH THE REINSURED RETAINS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THE LOSS.    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</a:t>
            </a:r>
            <a:r>
              <a:rPr lang="en-IN" altLang="en-US" u="sng"/>
              <a:t>EXAMPLE</a:t>
            </a:r>
            <a:r>
              <a:rPr lang="en-IN" altLang="en-US"/>
              <a:t>::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AGGREGATE XL :  90% OF EXCESS OF LOSS RATIO OVER 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                              80% SUBJECT TO A MAXIMUM LOSS</a:t>
            </a:r>
          </a:p>
          <a:p>
            <a:pPr marL="0" indent="0">
              <a:buFont typeface="Wingdings" panose="05000000000000000000" charset="0"/>
              <a:buNone/>
            </a:pPr>
            <a:r>
              <a:rPr lang="en-IN" altLang="en-US"/>
              <a:t>                                       RATIO OF 130%.</a:t>
            </a:r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  <a:p>
            <a:pPr marL="0" indent="0">
              <a:buFont typeface="Wingdings" panose="05000000000000000000" charset="0"/>
              <a:buNone/>
            </a:pPr>
            <a:endParaRPr lang="en-I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361315"/>
          </a:xfrm>
        </p:spPr>
        <p:txBody>
          <a:bodyPr/>
          <a:lstStyle/>
          <a:p>
            <a:r>
              <a:rPr lang="en-IN" altLang="en-US"/>
              <a:t>XL RATING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427355" y="1683385"/>
            <a:ext cx="8218170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b="1" u="sng"/>
              <a:t>PAY BACK METHOD</a:t>
            </a:r>
            <a:r>
              <a:rPr lang="en-IN" altLang="en-US"/>
              <a:t> ::</a:t>
            </a:r>
          </a:p>
          <a:p>
            <a:endParaRPr lang="en-IN" altLang="en-US"/>
          </a:p>
          <a:p>
            <a:r>
              <a:rPr lang="en-IN" altLang="en-US"/>
              <a:t>RECOUPMENT OF CAT LOSS THROUGH PREMIUM COLLECTED</a:t>
            </a:r>
          </a:p>
          <a:p>
            <a:r>
              <a:rPr lang="en-IN" altLang="en-US"/>
              <a:t>OVER A PERIOD OF 250 YEARS IN PRACTICE  TO ASSIST FOR </a:t>
            </a:r>
          </a:p>
          <a:p>
            <a:r>
              <a:rPr lang="en-IN" altLang="en-US"/>
              <a:t>DETERMINING PREMIUM  FOR CAT XL COVER</a:t>
            </a:r>
          </a:p>
          <a:p>
            <a:endParaRPr lang="en-IN" altLang="en-US"/>
          </a:p>
          <a:p>
            <a:r>
              <a:rPr lang="en-IN" altLang="en-US" b="1"/>
              <a:t>BURNING COST 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BASED ON HISTORICAL EXPERIENCE  OF LOSSES AS IF THE</a:t>
            </a:r>
          </a:p>
          <a:p>
            <a:r>
              <a:rPr lang="en-IN" altLang="en-US"/>
              <a:t>REINSURER PAID THEM IN THE PAST</a:t>
            </a:r>
          </a:p>
          <a:p>
            <a:endParaRPr lang="en-IN" altLang="en-US"/>
          </a:p>
          <a:p>
            <a:r>
              <a:rPr lang="en-IN" altLang="en-US"/>
              <a:t>I</a:t>
            </a:r>
            <a:r>
              <a:rPr lang="en-IN" altLang="en-US" u="sng"/>
              <a:t>NCURRED LOSS TO THE TREATYx 100</a:t>
            </a:r>
            <a:endParaRPr lang="en-IN" altLang="en-US"/>
          </a:p>
          <a:p>
            <a:r>
              <a:rPr lang="en-IN" altLang="en-US"/>
              <a:t>GNPI</a:t>
            </a:r>
          </a:p>
          <a:p>
            <a:endParaRPr lang="en-IN" altLang="en-US"/>
          </a:p>
          <a:p>
            <a:r>
              <a:rPr lang="en-IN" altLang="en-US" b="1"/>
              <a:t>LOADED BURNING COST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INCURRED LOSS/GNPIX100/70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XL WORKING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4615" y="1323975"/>
          <a:ext cx="9003030" cy="5554980"/>
        </p:xfrm>
        <a:graphic>
          <a:graphicData uri="http://schemas.openxmlformats.org/drawingml/2006/table">
            <a:tbl>
              <a:tblPr/>
              <a:tblGrid>
                <a:gridCol w="2200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5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5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09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GNPI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IN" alt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00</a:t>
                      </a:r>
                      <a:r>
                        <a:rPr lang="en-IN" alt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00</a:t>
                      </a:r>
                      <a:r>
                        <a:rPr lang="en-IN" alt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6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INC CL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  <a:r>
                        <a:rPr lang="en-IN" alt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r>
                        <a:rPr lang="en-IN" alt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44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PREMIUM TO BE ADJUSTED ON THE BASIS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OF LOSS LBC 100/70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MINRATE 4% AND MAXIMUM RATE 6%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BC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LBC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MIN RATE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HENCE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2000000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XL PREMIUM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if any deposits are paid , the same to be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1181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deducted  from 20 lakhs and balance to be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paid.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400" b="1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000" b="1"/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XL WORKING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42695"/>
          <a:ext cx="7719695" cy="6249035"/>
        </p:xfrm>
        <a:graphic>
          <a:graphicData uri="http://schemas.openxmlformats.org/drawingml/2006/table">
            <a:tbl>
              <a:tblPr/>
              <a:tblGrid>
                <a:gridCol w="3694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5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REINSTATEMENT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89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PRO RATA TO THE AMOUNT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89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2REINSAT 100% AP PRO RATA 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LIMIT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 LAKHS XS 10 LAKHS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GNPI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12468000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ADJ RATE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2.40%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RECOVERY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1250000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XL COST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299232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4389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RI PR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299232/5000000*1250000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74808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/>
              <a:t>XL WORKING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204075" cy="5339715"/>
        </p:xfrm>
        <a:graphic>
          <a:graphicData uri="http://schemas.openxmlformats.org/drawingml/2006/table">
            <a:tbl>
              <a:tblPr/>
              <a:tblGrid>
                <a:gridCol w="3656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4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REINSTATEMENT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PRO RATA TO THE PERIOD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TTY PERIOD   1.4.92 TO 31.3.93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7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LIMIT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20 LAKHS XS 10 LAKHS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DOF LOSS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13.6.92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AMT OF LOSS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13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REINSTATEMENT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One at 50%actual pr prorata to period.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RECOVERY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1250000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XL COST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80000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RI PR</a:t>
                      </a:r>
                      <a:r>
                        <a:rPr lang="en-IN" alt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=800 for pro rata period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*292/365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/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800" b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533400" y="1752600"/>
            <a:ext cx="8154035" cy="7293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u="sng"/>
              <a:t>RATE ON LINE</a:t>
            </a:r>
            <a:r>
              <a:rPr lang="en-IN" altLang="en-US"/>
              <a:t> ::</a:t>
            </a:r>
          </a:p>
          <a:p>
            <a:r>
              <a:rPr lang="en-IN" altLang="en-US"/>
              <a:t>The Rate applied to the limit of  cover.   Cost to the layer/programme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-</a:t>
            </a:r>
            <a:r>
              <a:rPr lang="en-IN" altLang="en-US" u="sng"/>
              <a:t>NOTICE OF CANCELLATION AT ANNIVERSARY DATE</a:t>
            </a:r>
          </a:p>
          <a:p>
            <a:endParaRPr lang="en-IN" altLang="en-US" u="sng"/>
          </a:p>
          <a:p>
            <a:r>
              <a:rPr lang="en-IN" altLang="en-US" u="sng"/>
              <a:t> </a:t>
            </a:r>
            <a:r>
              <a:rPr lang="en-IN" altLang="en-US"/>
              <a:t>IT SAVES THE  TROUBLE OF OBSERVING  THE NOTICE PERIOD</a:t>
            </a:r>
          </a:p>
          <a:p>
            <a:r>
              <a:rPr lang="en-IN" altLang="en-US"/>
              <a:t>MENTIONED  IN THE AGREEMENT  AND WHERE HE IS UNSURE OF</a:t>
            </a:r>
          </a:p>
          <a:p>
            <a:r>
              <a:rPr lang="en-IN" altLang="en-US"/>
              <a:t>HIS PROCEDURES FOR REVIEWING THE TEATY ACCEPTANCES.</a:t>
            </a:r>
            <a:endParaRPr lang="en-IN" altLang="en-US" u="sng"/>
          </a:p>
          <a:p>
            <a:r>
              <a:rPr lang="en-IN" altLang="en-US" u="sng"/>
              <a:t>   </a:t>
            </a:r>
            <a:endParaRPr lang="en-IN" altLang="en-US"/>
          </a:p>
          <a:p>
            <a:r>
              <a:rPr lang="en-IN" altLang="en-US"/>
              <a:t>- </a:t>
            </a:r>
            <a:r>
              <a:rPr lang="en-IN" altLang="en-US" u="sng"/>
              <a:t>PROVISIONAL NOTICE OF CANCELLATION /DEFINITE NOTICE</a:t>
            </a:r>
          </a:p>
          <a:p>
            <a:r>
              <a:rPr lang="en-IN" altLang="en-US" u="sng"/>
              <a:t>  OF CANCELLATION</a:t>
            </a:r>
          </a:p>
          <a:p>
            <a:endParaRPr lang="en-IN" altLang="en-US" u="sng"/>
          </a:p>
          <a:p>
            <a:r>
              <a:rPr lang="en-IN" altLang="en-US"/>
              <a:t>THIS IS WORDED IN SUCH A WAY TO GIVE NOTICE OF TERMINATION</a:t>
            </a:r>
          </a:p>
          <a:p>
            <a:r>
              <a:rPr lang="en-IN" altLang="en-US"/>
              <a:t>AND AT THE SAME TIME MAKE IT PROVISIONAL  TO ENABLE THE</a:t>
            </a:r>
          </a:p>
          <a:p>
            <a:r>
              <a:rPr lang="en-IN" altLang="en-US"/>
              <a:t>REINSURER TO REVIEW THE ARRANGEMENT  AND DECIDE ON</a:t>
            </a:r>
          </a:p>
          <a:p>
            <a:r>
              <a:rPr lang="en-IN" altLang="en-US"/>
              <a:t>HIS CONTINUATION FOR THE ENSUING YEAR.</a:t>
            </a:r>
          </a:p>
          <a:p>
            <a:endParaRPr lang="en-IN" altLang="en-US"/>
          </a:p>
          <a:p>
            <a:r>
              <a:rPr lang="en-IN" altLang="en-US"/>
              <a:t>- SUDDEN DEATH CLAUSE</a:t>
            </a:r>
          </a:p>
          <a:p>
            <a:endParaRPr lang="en-IN" altLang="en-US"/>
          </a:p>
          <a:p>
            <a:r>
              <a:rPr lang="en-IN" altLang="en-US"/>
              <a:t>-ALTERATIONS;  BY MUTUAL CONSENT</a:t>
            </a:r>
          </a:p>
          <a:p>
            <a:endParaRPr lang="en-IN" altLang="en-US"/>
          </a:p>
          <a:p>
            <a:r>
              <a:rPr lang="en-IN" altLang="en-US"/>
              <a:t>-ERRORS AND OMISSIONS CLAUSE</a:t>
            </a:r>
          </a:p>
          <a:p>
            <a:endParaRPr lang="en-IN" altLang="en-US"/>
          </a:p>
          <a:p>
            <a:r>
              <a:rPr lang="en-IN" altLang="en-US"/>
              <a:t>- INTERMEDIARIES BROKER’S ROLE</a:t>
            </a:r>
          </a:p>
          <a:p>
            <a:r>
              <a:rPr lang="en-IN" altLang="en-US"/>
              <a:t> 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533400" y="1752600"/>
            <a:ext cx="815403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- </a:t>
            </a:r>
            <a:r>
              <a:rPr lang="en-IN" altLang="en-US" b="1" u="sng"/>
              <a:t>SUDDEN DEATH CLAUSE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THIS CLAUSE PROVIDES FOR CANCELLATION OF REINSURANCE</a:t>
            </a:r>
          </a:p>
          <a:p>
            <a:r>
              <a:rPr lang="en-IN" altLang="en-US"/>
              <a:t>UNDER CERTAIN EXTRAORDINARY CIRCUMSTANCES.</a:t>
            </a:r>
          </a:p>
          <a:p>
            <a:endParaRPr lang="en-IN" altLang="en-US"/>
          </a:p>
          <a:p>
            <a:r>
              <a:rPr lang="en-IN" altLang="en-US"/>
              <a:t>(EX) IN CASE OF A WAR BETWEEN THE COUNTRY OF RESIDENCE OF</a:t>
            </a:r>
          </a:p>
          <a:p>
            <a:r>
              <a:rPr lang="en-IN" altLang="en-US"/>
              <a:t>        THE CEDING INSURER AND THE COUNTRY IN WHICH THE</a:t>
            </a:r>
          </a:p>
          <a:p>
            <a:r>
              <a:rPr lang="en-IN" altLang="en-US"/>
              <a:t>         REINSURER RESIDES OR CARRIES ON BUSINESS OR IS </a:t>
            </a:r>
          </a:p>
          <a:p>
            <a:r>
              <a:rPr lang="en-IN" altLang="en-US"/>
              <a:t>         INCORPORATED, THE AGREEMENT WILL BE AUTOMATICALLY</a:t>
            </a:r>
          </a:p>
          <a:p>
            <a:r>
              <a:rPr lang="en-IN" altLang="en-US"/>
              <a:t>         TERMINATED.</a:t>
            </a:r>
          </a:p>
          <a:p>
            <a:r>
              <a:rPr lang="en-IN" altLang="en-US"/>
              <a:t>SUCH  TERMINATION WITHOUT NOTICE IS KNOWN AS </a:t>
            </a:r>
          </a:p>
          <a:p>
            <a:r>
              <a:rPr lang="en-IN" altLang="en-US"/>
              <a:t> SUDDEN DEATH CLAUSE.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533400" y="1752600"/>
            <a:ext cx="815403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-</a:t>
            </a:r>
            <a:r>
              <a:rPr lang="en-IN" altLang="en-US" b="1" u="sng"/>
              <a:t>ALTERATIONS;  BY MUTUAL CONSENT::</a:t>
            </a:r>
          </a:p>
          <a:p>
            <a:endParaRPr lang="en-IN" altLang="en-US" b="1" u="sng"/>
          </a:p>
          <a:p>
            <a:r>
              <a:rPr lang="en-IN" altLang="en-US"/>
              <a:t>THIS CLAUSE PROVIDES FOR MAKING AMENDMENTS, WITH THE</a:t>
            </a:r>
          </a:p>
          <a:p>
            <a:r>
              <a:rPr lang="en-IN" altLang="en-US"/>
              <a:t>CONSENT OF BOTH THE PARTIES.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 b="1" u="sng"/>
              <a:t>-ERRORS AND OMISSIONS CLAUSE ::</a:t>
            </a:r>
          </a:p>
          <a:p>
            <a:endParaRPr lang="en-IN" altLang="en-US" b="1" u="sng"/>
          </a:p>
          <a:p>
            <a:r>
              <a:rPr lang="en-IN" altLang="en-US"/>
              <a:t>   THIS CLAUSE IS DESIGNED TO PROTECT THE CEDING INSURER</a:t>
            </a:r>
          </a:p>
          <a:p>
            <a:r>
              <a:rPr lang="en-IN" altLang="en-US"/>
              <a:t>   AGAINST ANY INADVERTENT DELAYS, ERRORS AND OMISSIONS.</a:t>
            </a:r>
          </a:p>
          <a:p>
            <a:r>
              <a:rPr lang="en-IN" altLang="en-US"/>
              <a:t>   - IMMEDIATE RECTIFICATION </a:t>
            </a:r>
          </a:p>
          <a:p>
            <a:r>
              <a:rPr lang="en-IN" altLang="en-US"/>
              <a:t>   - SHOULD NOT INCREASE THE LIABILITY OF THE REINSURERS.</a:t>
            </a:r>
            <a:endParaRPr lang="en-IN" altLang="en-US" b="1" u="sng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533400" y="1752600"/>
            <a:ext cx="8154035" cy="6462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altLang="en-US"/>
          </a:p>
          <a:p>
            <a:r>
              <a:rPr lang="en-IN" altLang="en-US" b="1" u="sng"/>
              <a:t>SET OFF CLAUSE 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THIS CLAUSE PERMITS EACH PARTY TO NET AMOUNTS DUE AGAINST</a:t>
            </a:r>
          </a:p>
          <a:p>
            <a:endParaRPr lang="en-IN" altLang="en-US"/>
          </a:p>
          <a:p>
            <a:r>
              <a:rPr lang="en-IN" altLang="en-US"/>
              <a:t>THOSE PAYABLE BEFORE MAKING PAYMENT.</a:t>
            </a:r>
          </a:p>
          <a:p>
            <a:endParaRPr lang="en-IN" altLang="en-US"/>
          </a:p>
          <a:p>
            <a:r>
              <a:rPr lang="en-IN" altLang="en-US" b="1"/>
              <a:t>ACCOUNTS CLAUSE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- IT TALKS ABOUT AS TO WHEN THE ACCOUNTS ARE TO BE RENDERED</a:t>
            </a:r>
          </a:p>
          <a:p>
            <a:r>
              <a:rPr lang="en-IN" altLang="en-US"/>
              <a:t>  TO THE REINSURERS</a:t>
            </a:r>
          </a:p>
          <a:p>
            <a:r>
              <a:rPr lang="en-IN" altLang="en-US"/>
              <a:t> </a:t>
            </a:r>
          </a:p>
          <a:p>
            <a:r>
              <a:rPr lang="en-IN" altLang="en-US"/>
              <a:t>-  WHEN THE ACCOUNTS ARE TO BE CONFIRMED AND</a:t>
            </a:r>
          </a:p>
          <a:p>
            <a:r>
              <a:rPr lang="en-IN" altLang="en-US"/>
              <a:t>    BALANCE TO BE SETTLED</a:t>
            </a:r>
          </a:p>
          <a:p>
            <a:endParaRPr lang="en-IN" altLang="en-US"/>
          </a:p>
          <a:p>
            <a:r>
              <a:rPr lang="en-IN" altLang="en-US"/>
              <a:t>-</a:t>
            </a:r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8216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  WHAT ARE THE FUNCTIONS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  OF REINSURANCE?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latin typeface="+mn-lt"/>
              </a:rPr>
              <a:t>    4. SOLVENCY MARGIN AND OTHER FINANCIAL FEATURES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4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  <a:p>
            <a:pPr marL="914400" indent="-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latin typeface="+mn-lt"/>
            </a:endParaRPr>
          </a:p>
        </p:txBody>
      </p:sp>
    </p:spTree>
  </p:cSld>
  <p:clrMapOvr>
    <a:masterClrMapping/>
  </p:clrMapOvr>
  <p:transition>
    <p:dissolv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729615" y="1451610"/>
            <a:ext cx="7595235" cy="535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 </a:t>
            </a:r>
          </a:p>
          <a:p>
            <a:r>
              <a:rPr lang="en-IN" altLang="en-US"/>
              <a:t>- </a:t>
            </a:r>
            <a:r>
              <a:rPr lang="en-IN" altLang="en-US" b="1"/>
              <a:t>CURRENCY CLAUSE ::</a:t>
            </a:r>
          </a:p>
          <a:p>
            <a:endParaRPr lang="en-IN" altLang="en-US" b="1"/>
          </a:p>
          <a:p>
            <a:r>
              <a:rPr lang="en-IN" altLang="en-US"/>
              <a:t> THIS CLAUSE  PROVIDES  THE METHODOLOGY ON WHAT </a:t>
            </a:r>
          </a:p>
          <a:p>
            <a:r>
              <a:rPr lang="en-IN" altLang="en-US"/>
              <a:t>CURRENCY THE ACCOUNTING AND SETTLEMENT WOULD </a:t>
            </a:r>
          </a:p>
          <a:p>
            <a:r>
              <a:rPr lang="en-IN" altLang="en-US"/>
              <a:t>TAKE PLACE.</a:t>
            </a:r>
          </a:p>
          <a:p>
            <a:r>
              <a:rPr lang="en-IN" altLang="en-US"/>
              <a:t>  </a:t>
            </a:r>
            <a:endParaRPr lang="en-IN" altLang="en-US" b="1"/>
          </a:p>
          <a:p>
            <a:r>
              <a:rPr lang="en-IN" altLang="en-US"/>
              <a:t>- </a:t>
            </a:r>
            <a:r>
              <a:rPr lang="en-IN" altLang="en-US" b="1"/>
              <a:t>PRELIMINARY LOSS ADVICE ::</a:t>
            </a:r>
          </a:p>
          <a:p>
            <a:endParaRPr lang="en-IN" altLang="en-US" b="1"/>
          </a:p>
          <a:p>
            <a:r>
              <a:rPr lang="en-IN" altLang="en-US"/>
              <a:t>ADVICE TO BE GIVEN TO THE REINSURER WHEN A LOSS REACHES AN AGREED AMOUNT.</a:t>
            </a:r>
            <a:endParaRPr lang="en-IN" altLang="en-US" b="1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- </a:t>
            </a:r>
            <a:r>
              <a:rPr lang="en-IN" altLang="en-US" b="1"/>
              <a:t>CASH CALL REQUEST::</a:t>
            </a:r>
          </a:p>
          <a:p>
            <a:r>
              <a:rPr lang="en-IN" altLang="en-US"/>
              <a:t>IF ANY INDIVIDUAL LOSS EXCEEDS  AN AGREED SUM, THE </a:t>
            </a:r>
          </a:p>
          <a:p>
            <a:r>
              <a:rPr lang="en-IN" altLang="en-US"/>
              <a:t>CEDING INSURER  MAY REQUEST FOR IMMEDIATE SETTLEMENT</a:t>
            </a:r>
          </a:p>
          <a:p>
            <a:r>
              <a:rPr lang="en-IN" altLang="en-US"/>
              <a:t>OF LOSS BY THE REINSURER FOR HIS SHARE</a:t>
            </a:r>
          </a:p>
          <a:p>
            <a:endParaRPr lang="en-IN" altLang="en-US"/>
          </a:p>
          <a:p>
            <a:endParaRPr lang="en-IN" alt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729615" y="1451610"/>
            <a:ext cx="759523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 </a:t>
            </a:r>
          </a:p>
          <a:p>
            <a:endParaRPr lang="en-IN" altLang="en-US"/>
          </a:p>
          <a:p>
            <a:r>
              <a:rPr lang="en-IN" altLang="en-US"/>
              <a:t>-</a:t>
            </a:r>
            <a:r>
              <a:rPr lang="en-IN" altLang="en-US" b="1"/>
              <a:t> FOLLOW THE FORTUNES</a:t>
            </a:r>
            <a:r>
              <a:rPr lang="en-IN" altLang="en-US"/>
              <a:t> ::</a:t>
            </a:r>
          </a:p>
          <a:p>
            <a:endParaRPr lang="en-IN" altLang="en-US"/>
          </a:p>
          <a:p>
            <a:r>
              <a:rPr lang="en-IN" altLang="en-US"/>
              <a:t> THIS CLAUSE STATES THAT  REINSURANCES ARE  FULLY</a:t>
            </a:r>
          </a:p>
          <a:p>
            <a:r>
              <a:rPr lang="en-IN" altLang="en-US"/>
              <a:t> SUBJECT TO  THE SAME TERMS AND CONDITIONS  AS THE</a:t>
            </a:r>
          </a:p>
          <a:p>
            <a:r>
              <a:rPr lang="en-IN" altLang="en-US"/>
              <a:t>ORIGINAL INSURANCE.</a:t>
            </a:r>
          </a:p>
          <a:p>
            <a:endParaRPr lang="en-IN" altLang="en-US"/>
          </a:p>
          <a:p>
            <a:r>
              <a:rPr lang="en-IN" altLang="en-US"/>
              <a:t>PREMIUM TO BE PAID  TOTHE REINSURER AT THE SAME </a:t>
            </a:r>
          </a:p>
          <a:p>
            <a:r>
              <a:rPr lang="en-IN" altLang="en-US"/>
              <a:t>RATE AS RECEIVED BY THE CEDING INSURER.</a:t>
            </a:r>
          </a:p>
          <a:p>
            <a:endParaRPr lang="en-IN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701800"/>
            <a:ext cx="7858760" cy="6462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   -  </a:t>
            </a:r>
            <a:r>
              <a:rPr lang="en-IN" altLang="en-US" b="1"/>
              <a:t>ULTIMATE NET LOSS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      GROSS LOSS LESS ANY RECOVERIES FROM  OTHER     REINSURANCE</a:t>
            </a:r>
          </a:p>
          <a:p>
            <a:endParaRPr lang="en-IN" altLang="en-US"/>
          </a:p>
          <a:p>
            <a:r>
              <a:rPr lang="en-IN" altLang="en-US"/>
              <a:t> -    </a:t>
            </a:r>
            <a:r>
              <a:rPr lang="en-IN" altLang="en-US" b="1"/>
              <a:t>HOURS CLAUSE</a:t>
            </a:r>
            <a:r>
              <a:rPr lang="en-IN" altLang="en-US"/>
              <a:t>(72 CONSECUTIVE HOURS AS REGARDS</a:t>
            </a:r>
          </a:p>
          <a:p>
            <a:r>
              <a:rPr lang="en-IN" altLang="en-US"/>
              <a:t>      A HURRICANE, TYPHOON, WINDSTORM, RAINSTORM,</a:t>
            </a:r>
          </a:p>
          <a:p>
            <a:r>
              <a:rPr lang="en-IN" altLang="en-US"/>
              <a:t>      72 HRS REGARDS EQ, SEAQUAKE, TIDAL WAVE, VOLC</a:t>
            </a:r>
          </a:p>
          <a:p>
            <a:r>
              <a:rPr lang="en-IN" altLang="en-US"/>
              <a:t>      ERUPTION)</a:t>
            </a:r>
          </a:p>
          <a:p>
            <a:endParaRPr lang="en-IN" altLang="en-US"/>
          </a:p>
          <a:p>
            <a:r>
              <a:rPr lang="en-IN" altLang="en-US"/>
              <a:t>  -   </a:t>
            </a:r>
            <a:r>
              <a:rPr lang="en-IN" altLang="en-US" b="1"/>
              <a:t>PML EXCESS CLAUSE</a:t>
            </a:r>
            <a:r>
              <a:rPr lang="en-IN" altLang="en-US"/>
              <a:t> </a:t>
            </a:r>
          </a:p>
          <a:p>
            <a:endParaRPr lang="en-IN" altLang="en-US"/>
          </a:p>
          <a:p>
            <a:r>
              <a:rPr lang="en-IN" altLang="en-US"/>
              <a:t>      IN THE EVENT OF LOSS, THE PML UNDERLYING  THE </a:t>
            </a:r>
          </a:p>
          <a:p>
            <a:r>
              <a:rPr lang="en-IN" altLang="en-US"/>
              <a:t>      PARTIES REINSURANCE  AGREEMENT IS EXCEEDED, </a:t>
            </a:r>
          </a:p>
          <a:p>
            <a:r>
              <a:rPr lang="en-IN" altLang="en-US"/>
              <a:t>      THE ADDL LIAB TO BE BORNE BY THE REINSURER SHALL BE</a:t>
            </a:r>
          </a:p>
          <a:p>
            <a:r>
              <a:rPr lang="en-IN" altLang="en-US"/>
              <a:t>LIMITED TO 50% OF THE AMOUNT THAT WOULD HAVE </a:t>
            </a:r>
          </a:p>
          <a:p>
            <a:r>
              <a:rPr lang="en-IN" altLang="en-US"/>
              <a:t> RESULTED HAD THE PML NOT BEEN EXCEEDED.</a:t>
            </a:r>
          </a:p>
          <a:p>
            <a:endParaRPr lang="en-IN" altLang="en-US"/>
          </a:p>
          <a:p>
            <a:r>
              <a:rPr lang="en-IN" altLang="en-US"/>
              <a:t>  -   EXTENDED EXPIRY</a:t>
            </a:r>
          </a:p>
          <a:p>
            <a:endParaRPr lang="en-IN" altLang="en-US"/>
          </a:p>
          <a:p>
            <a:r>
              <a:rPr lang="en-IN" altLang="en-US"/>
              <a:t> </a:t>
            </a:r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219200"/>
            <a:ext cx="7858760" cy="6944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    - </a:t>
            </a:r>
            <a:r>
              <a:rPr lang="en-IN" altLang="en-US" b="1"/>
              <a:t>  EXTENDED EXPIRY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IF THE AGREEMENT SHOULD EXPIRE OR BE TERMINATED</a:t>
            </a:r>
          </a:p>
          <a:p>
            <a:endParaRPr lang="en-IN" altLang="en-US"/>
          </a:p>
          <a:p>
            <a:r>
              <a:rPr lang="en-IN" altLang="en-US"/>
              <a:t>WHILE A LOSS OCCURRENCE COVERED HEREUNDER IS IN </a:t>
            </a:r>
          </a:p>
          <a:p>
            <a:endParaRPr lang="en-IN" altLang="en-US"/>
          </a:p>
          <a:p>
            <a:r>
              <a:rPr lang="en-IN" altLang="en-US"/>
              <a:t>PROGRESS, IT IS UNDERSTOOD AND AGREED THAT SUBJECT</a:t>
            </a:r>
          </a:p>
          <a:p>
            <a:endParaRPr lang="en-IN" altLang="en-US"/>
          </a:p>
          <a:p>
            <a:r>
              <a:rPr lang="en-IN" altLang="en-US"/>
              <a:t>TO THE OTHER CONDITIONS OF THE AGREEMENT, THE</a:t>
            </a:r>
          </a:p>
          <a:p>
            <a:endParaRPr lang="en-IN" altLang="en-US"/>
          </a:p>
          <a:p>
            <a:r>
              <a:rPr lang="en-IN" altLang="en-US"/>
              <a:t>REINSURER HEREON IS RESPONSIBILE AS IF THE ENTIRE LOSS</a:t>
            </a:r>
          </a:p>
          <a:p>
            <a:endParaRPr lang="en-IN" altLang="en-US"/>
          </a:p>
          <a:p>
            <a:r>
              <a:rPr lang="en-IN" altLang="en-US"/>
              <a:t>OR DAMAGE HAD OCCURRED PRIOR TO THE EXPIRATION OF</a:t>
            </a:r>
          </a:p>
          <a:p>
            <a:endParaRPr lang="en-IN" altLang="en-US"/>
          </a:p>
          <a:p>
            <a:r>
              <a:rPr lang="en-IN" altLang="en-US"/>
              <a:t>THE AGREEMENT.</a:t>
            </a:r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701800"/>
            <a:ext cx="785876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   -   </a:t>
            </a:r>
            <a:r>
              <a:rPr lang="en-IN" altLang="en-US" b="1"/>
              <a:t>DOWNGRADE CLAUSE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      THIS CLAUSE ALLOWS REINSURED TO CANCEL THE </a:t>
            </a:r>
          </a:p>
          <a:p>
            <a:r>
              <a:rPr lang="en-IN" altLang="en-US"/>
              <a:t>  </a:t>
            </a:r>
          </a:p>
          <a:p>
            <a:r>
              <a:rPr lang="en-IN" altLang="en-US"/>
              <a:t>    REINSURED TO CANCEL THE REINSURANCE CONTRACT</a:t>
            </a:r>
          </a:p>
          <a:p>
            <a:endParaRPr lang="en-IN" altLang="en-US"/>
          </a:p>
          <a:p>
            <a:r>
              <a:rPr lang="en-IN" altLang="en-US"/>
              <a:t>(AND THEN SEEK A NEW REINSURER) IF THE REINSURER IS</a:t>
            </a:r>
          </a:p>
          <a:p>
            <a:endParaRPr lang="en-IN" altLang="en-US"/>
          </a:p>
          <a:p>
            <a:r>
              <a:rPr lang="en-IN" altLang="en-US"/>
              <a:t>DOWNGRADED BY THE RATING ORGANISATIONS.</a:t>
            </a:r>
          </a:p>
          <a:p>
            <a:endParaRPr lang="en-IN" altLang="en-US"/>
          </a:p>
          <a:p>
            <a:r>
              <a:rPr lang="en-IN" altLang="en-US"/>
              <a:t>  -   CUT THROUGH CLAUSE</a:t>
            </a:r>
          </a:p>
          <a:p>
            <a:endParaRPr lang="en-IN" altLang="en-US"/>
          </a:p>
          <a:p>
            <a:r>
              <a:rPr lang="en-IN" altLang="en-US"/>
              <a:t>  -    INDEX CLAUSE</a:t>
            </a:r>
          </a:p>
          <a:p>
            <a:endParaRPr lang="en-IN" altLang="en-US"/>
          </a:p>
          <a:p>
            <a:r>
              <a:rPr lang="en-IN" altLang="en-US"/>
              <a:t>  -    CLAIMS CO-OPERATION CLAUSE</a:t>
            </a:r>
          </a:p>
          <a:p>
            <a:endParaRPr lang="en-IN" altLang="en-US"/>
          </a:p>
          <a:p>
            <a:r>
              <a:rPr lang="en-IN" altLang="en-US"/>
              <a:t>  -    CLAIMS CONTROL CLAUSE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019175"/>
            <a:ext cx="7858760" cy="6313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   -  </a:t>
            </a:r>
          </a:p>
          <a:p>
            <a:r>
              <a:rPr lang="en-IN" altLang="en-US"/>
              <a:t>  -   </a:t>
            </a:r>
            <a:r>
              <a:rPr lang="en-IN" altLang="en-US" b="1"/>
              <a:t>CUT THROUGH CLAUSE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      A CUT THROUGH PROVISION ALLOWS A PARTY NOT IN </a:t>
            </a:r>
          </a:p>
          <a:p>
            <a:r>
              <a:rPr lang="en-IN" altLang="en-US"/>
              <a:t>      PRIVITY WITH THE REINSURER TO HAVE RIGHTS </a:t>
            </a:r>
          </a:p>
          <a:p>
            <a:r>
              <a:rPr lang="en-IN" altLang="en-US"/>
              <a:t>      AGAINST THE REINSURER UNDER THE REINSURANCE </a:t>
            </a:r>
          </a:p>
          <a:p>
            <a:r>
              <a:rPr lang="en-IN" altLang="en-US"/>
              <a:t>      AGREEMENT .</a:t>
            </a:r>
          </a:p>
          <a:p>
            <a:endParaRPr lang="en-IN" altLang="en-US"/>
          </a:p>
          <a:p>
            <a:r>
              <a:rPr lang="en-IN" altLang="en-US"/>
              <a:t>      IT IS TRIGGERED ON THE CEDING INSURER’S</a:t>
            </a:r>
          </a:p>
          <a:p>
            <a:r>
              <a:rPr lang="en-IN" altLang="en-US"/>
              <a:t>      - DEFAULT IN PAYMENT, INSOLVENCY, OR </a:t>
            </a:r>
          </a:p>
          <a:p>
            <a:r>
              <a:rPr lang="en-IN" altLang="en-US"/>
              <a:t>         UPON ENTRY OF A LIQUIDATION ORDER,.</a:t>
            </a:r>
          </a:p>
          <a:p>
            <a:endParaRPr lang="en-IN" altLang="en-US"/>
          </a:p>
          <a:p>
            <a:r>
              <a:rPr lang="en-IN" altLang="en-US"/>
              <a:t>        -    INDEX CLAUSE</a:t>
            </a:r>
          </a:p>
          <a:p>
            <a:endParaRPr lang="en-IN" altLang="en-US"/>
          </a:p>
          <a:p>
            <a:r>
              <a:rPr lang="en-IN" altLang="en-US"/>
              <a:t>  -    CLAIMS CO-OPERATION CLAUSE</a:t>
            </a:r>
          </a:p>
          <a:p>
            <a:endParaRPr lang="en-IN" altLang="en-US"/>
          </a:p>
          <a:p>
            <a:r>
              <a:rPr lang="en-IN" altLang="en-US"/>
              <a:t>  -    CLAIMS CONTROL CLAUSE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019175"/>
            <a:ext cx="7858760" cy="6313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   -    </a:t>
            </a:r>
            <a:r>
              <a:rPr lang="en-IN" altLang="en-US" b="1"/>
              <a:t>INDEX CLAUSE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ON PAYMENT OF ANY CLAIM, THE PRIORITY OF THE </a:t>
            </a:r>
          </a:p>
          <a:p>
            <a:r>
              <a:rPr lang="en-IN" altLang="en-US"/>
              <a:t> </a:t>
            </a:r>
          </a:p>
          <a:p>
            <a:r>
              <a:rPr lang="en-IN" altLang="en-US"/>
              <a:t>COMPANY AND THE MAXIMUM LIABILITY OF THE REINSURER</a:t>
            </a:r>
          </a:p>
          <a:p>
            <a:r>
              <a:rPr lang="en-IN" altLang="en-US"/>
              <a:t> </a:t>
            </a:r>
          </a:p>
          <a:p>
            <a:r>
              <a:rPr lang="en-IN" altLang="en-US"/>
              <a:t>SHALL BE INCREASED OR DECREASED IN PROPORTION</a:t>
            </a:r>
          </a:p>
          <a:p>
            <a:r>
              <a:rPr lang="en-IN" altLang="en-US"/>
              <a:t> </a:t>
            </a:r>
          </a:p>
          <a:p>
            <a:r>
              <a:rPr lang="en-IN" altLang="en-US"/>
              <a:t>TO THE INCREASE IN THE INDEX FROM THE DATE OF </a:t>
            </a:r>
          </a:p>
          <a:p>
            <a:r>
              <a:rPr lang="en-IN" altLang="en-US"/>
              <a:t> </a:t>
            </a:r>
          </a:p>
          <a:p>
            <a:r>
              <a:rPr lang="en-IN" altLang="en-US"/>
              <a:t>COMMENCEMENT OF THE AGREEMENT TO THE TIME OF </a:t>
            </a:r>
          </a:p>
          <a:p>
            <a:r>
              <a:rPr lang="en-IN" altLang="en-US"/>
              <a:t>  </a:t>
            </a:r>
          </a:p>
          <a:p>
            <a:r>
              <a:rPr lang="en-IN" altLang="en-US"/>
              <a:t>PAYMENT OF THE CLAIM, PROVIDED SUCH INDEX </a:t>
            </a:r>
          </a:p>
          <a:p>
            <a:r>
              <a:rPr lang="en-IN" altLang="en-US"/>
              <a:t>  </a:t>
            </a:r>
          </a:p>
          <a:p>
            <a:r>
              <a:rPr lang="en-IN" altLang="en-US"/>
              <a:t>DEVIATES BY 10% OR MORE. </a:t>
            </a:r>
          </a:p>
          <a:p>
            <a:endParaRPr lang="en-IN" altLang="en-US"/>
          </a:p>
          <a:p>
            <a:r>
              <a:rPr lang="en-IN" altLang="en-US"/>
              <a:t>  IF THE FLUCTION OF THE INDEX IS BELOW 10%, THE </a:t>
            </a:r>
          </a:p>
          <a:p>
            <a:r>
              <a:rPr lang="en-IN" altLang="en-US"/>
              <a:t>   </a:t>
            </a:r>
          </a:p>
          <a:p>
            <a:r>
              <a:rPr lang="en-IN" altLang="en-US"/>
              <a:t>PRESENT CLAUSE SHALL NOT BE APPLIED.</a:t>
            </a:r>
          </a:p>
          <a:p>
            <a:endParaRPr lang="en-IN" altLang="en-US"/>
          </a:p>
          <a:p>
            <a:r>
              <a:rPr lang="en-IN" altLang="en-US"/>
              <a:t>  </a:t>
            </a:r>
          </a:p>
          <a:p>
            <a:endParaRPr lang="en-IN" altLang="en-US"/>
          </a:p>
          <a:p>
            <a:r>
              <a:rPr lang="en-IN" altLang="en-US"/>
              <a:t>  </a:t>
            </a:r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58800"/>
          </a:xfrm>
        </p:spPr>
        <p:txBody>
          <a:bodyPr/>
          <a:lstStyle/>
          <a:p>
            <a:r>
              <a:rPr lang="en-IN" altLang="en-US" sz="2800"/>
              <a:t>COMMON CLAUSES/ TERMS IN RI CONTRACTS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912495" y="1019175"/>
            <a:ext cx="7858760" cy="6313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    -    </a:t>
            </a:r>
            <a:r>
              <a:rPr lang="en-IN" altLang="en-US" b="1" u="sng"/>
              <a:t>CLAIMS CO-OPERATION CLAUSE::</a:t>
            </a:r>
          </a:p>
          <a:p>
            <a:endParaRPr lang="en-IN" altLang="en-US"/>
          </a:p>
          <a:p>
            <a:r>
              <a:rPr lang="en-IN" altLang="en-US"/>
              <a:t> REINSURED SHALL IMMEDIATELY UPON BECOMING AWARE</a:t>
            </a:r>
          </a:p>
          <a:p>
            <a:r>
              <a:rPr lang="en-IN" altLang="en-US"/>
              <a:t> OF ANY CLAIM IN EXCESS OF THE A SPECIFIED LIMIT, </a:t>
            </a:r>
          </a:p>
          <a:p>
            <a:r>
              <a:rPr lang="en-IN" altLang="en-US"/>
              <a:t>  INFORM THE REINSURER </a:t>
            </a:r>
          </a:p>
          <a:p>
            <a:endParaRPr lang="en-IN" altLang="en-US"/>
          </a:p>
          <a:p>
            <a:r>
              <a:rPr lang="en-IN" altLang="en-US" b="1" u="sng"/>
              <a:t>CLAIMS CONTROLS CLAUSE </a:t>
            </a:r>
            <a:r>
              <a:rPr lang="en-IN" altLang="en-US"/>
              <a:t>::</a:t>
            </a:r>
          </a:p>
          <a:p>
            <a:endParaRPr lang="en-IN" altLang="en-US"/>
          </a:p>
          <a:p>
            <a:r>
              <a:rPr lang="en-IN" altLang="en-US"/>
              <a:t>REINSURERS SHALL HAVE COMPLETE CONTROL OF THE</a:t>
            </a:r>
          </a:p>
          <a:p>
            <a:r>
              <a:rPr lang="en-IN" altLang="en-US"/>
              <a:t>ADJUSTMENT OF ALL CLAIMS INDEMNIFIABLE UNDER THE </a:t>
            </a:r>
          </a:p>
          <a:p>
            <a:r>
              <a:rPr lang="en-IN" altLang="en-US"/>
              <a:t>POLICY.</a:t>
            </a:r>
          </a:p>
          <a:p>
            <a:endParaRPr lang="en-IN" altLang="en-US"/>
          </a:p>
          <a:p>
            <a:endParaRPr lang="en-IN" altLang="en-US"/>
          </a:p>
          <a:p>
            <a:endParaRPr lang="en-IN" altLang="en-US"/>
          </a:p>
          <a:p>
            <a:r>
              <a:rPr lang="en-IN" altLang="en-US"/>
              <a:t>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1219200" y="304800"/>
            <a:ext cx="660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 u="sng">
                <a:latin typeface="Calibri" panose="020F0502020204030204" pitchFamily="34" charset="0"/>
              </a:rPr>
              <a:t>WHAT ARE THE OBJECTIVES OF</a:t>
            </a:r>
          </a:p>
          <a:p>
            <a:pPr eaLnBrk="1" hangingPunct="1"/>
            <a:r>
              <a:rPr lang="en-US" altLang="en-US" sz="4000" u="sng">
                <a:latin typeface="Calibri" panose="020F0502020204030204" pitchFamily="34" charset="0"/>
              </a:rPr>
              <a:t>REINSURANCE PROGRAMME</a:t>
            </a:r>
            <a:r>
              <a:rPr lang="en-US" altLang="en-US" sz="400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1143000" y="1752600"/>
            <a:ext cx="66151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MAXIMISE   RETENTION  WITHIN THE COUNTRY.</a:t>
            </a:r>
          </a:p>
          <a:p>
            <a:pPr eaLnBrk="1" hangingPunct="1">
              <a:buFontTx/>
              <a:buAutoNum type="arabicPeriod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DEVELOP ADEQUATE CAPACITY</a:t>
            </a:r>
          </a:p>
          <a:p>
            <a:pPr eaLnBrk="1" hangingPunct="1">
              <a:buFontTx/>
              <a:buAutoNum type="arabicPeriod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SECURE THE BEST POSSIBLE PROTECTION FOR THE REINSURANCE COST  INCURRED </a:t>
            </a: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AND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4.    SIMPLIFY THE ADMINISTRATION PROCEDURES 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REINSURANCE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/>
              <a:t>       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en-US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600" b="1"/>
              <a:t>     WHAT ARE THE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/>
              <a:t>        </a:t>
            </a:r>
            <a:r>
              <a:rPr lang="en-US" altLang="en-US" sz="3600" b="1"/>
              <a:t>METHODS OF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600" b="1"/>
              <a:t>      REINSURANCE</a:t>
            </a:r>
          </a:p>
        </p:txBody>
      </p:sp>
      <p:sp>
        <p:nvSpPr>
          <p:cNvPr id="717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eaLnBrk="1" hangingPunct="1">
              <a:buFont typeface="Arial" panose="020B0604020202020204" pitchFamily="34" charset="0"/>
              <a:buNone/>
            </a:pPr>
            <a:r>
              <a:rPr lang="en-US" altLang="en-US" b="1"/>
              <a:t>      PROPORTIONAL</a:t>
            </a:r>
          </a:p>
          <a:p>
            <a:pPr marL="514350" indent="-514350" eaLnBrk="1" hangingPunct="1">
              <a:buFont typeface="Arial" panose="020B0604020202020204" pitchFamily="34" charset="0"/>
              <a:buNone/>
            </a:pPr>
            <a:r>
              <a:rPr lang="en-US" altLang="en-US" b="1"/>
              <a:t>       REINSURANCE</a:t>
            </a:r>
          </a:p>
          <a:p>
            <a:pPr marL="514350" indent="-514350" eaLnBrk="1" hangingPunct="1">
              <a:buFont typeface="Arial" panose="020B0604020202020204" pitchFamily="34" charset="0"/>
              <a:buNone/>
            </a:pPr>
            <a:endParaRPr lang="en-US" altLang="en-US" b="1"/>
          </a:p>
          <a:p>
            <a:pPr marL="514350" indent="-514350" eaLnBrk="1" hangingPunct="1">
              <a:buFont typeface="Arial" panose="020B0604020202020204" pitchFamily="34" charset="0"/>
              <a:buNone/>
            </a:pPr>
            <a:r>
              <a:rPr lang="en-US" altLang="en-US" b="1"/>
              <a:t>                AND</a:t>
            </a:r>
          </a:p>
          <a:p>
            <a:pPr marL="514350" indent="-514350" eaLnBrk="1" hangingPunct="1">
              <a:buFont typeface="Arial" panose="020B0604020202020204" pitchFamily="34" charset="0"/>
              <a:buNone/>
            </a:pPr>
            <a:endParaRPr lang="en-US" altLang="en-US" b="1"/>
          </a:p>
          <a:p>
            <a:pPr marL="514350" indent="-514350" eaLnBrk="1" hangingPunct="1">
              <a:buFont typeface="Arial" panose="020B0604020202020204" pitchFamily="34" charset="0"/>
              <a:buNone/>
            </a:pPr>
            <a:r>
              <a:rPr lang="en-US" altLang="en-US" b="1"/>
              <a:t>NON-PROPORTIONAL</a:t>
            </a:r>
          </a:p>
          <a:p>
            <a:pPr marL="514350" indent="-514350" eaLnBrk="1" hangingPunct="1">
              <a:buFont typeface="Arial" panose="020B0604020202020204" pitchFamily="34" charset="0"/>
              <a:buNone/>
            </a:pPr>
            <a:r>
              <a:rPr lang="en-US" altLang="en-US" b="1"/>
              <a:t>        REINSURANCE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619500" y="3695700"/>
            <a:ext cx="1143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3543300" y="2324100"/>
            <a:ext cx="1447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304800" y="2362200"/>
            <a:ext cx="830580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RETENTION IS THE AMOUNT OF LIABILITY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WHICH A COMPANY  WOULD LIKE TO KEEP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FOR ITS  OWN ACCOUNT  WHEN UNDERWRITING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A  RISK.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6630" name="TextBox 9"/>
          <p:cNvSpPr txBox="1">
            <a:spLocks noChangeArrowheads="1"/>
          </p:cNvSpPr>
          <p:nvPr/>
        </p:nvSpPr>
        <p:spPr bwMode="auto">
          <a:xfrm>
            <a:off x="838200" y="1295400"/>
            <a:ext cx="7543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WHAT IS RETENTION?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381000" y="2362200"/>
            <a:ext cx="8763000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RETENTIONS ARE SEPARATE FOR EACH CLASS OF  BUSINESS.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RETENTION WILL VARY FROM COMPANY TO COMPANY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THERE IS NO SET MATHEMATICAL FORMULA.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7654" name="TextBox 9"/>
          <p:cNvSpPr txBox="1">
            <a:spLocks noChangeArrowheads="1"/>
          </p:cNvSpPr>
          <p:nvPr/>
        </p:nvSpPr>
        <p:spPr bwMode="auto">
          <a:xfrm>
            <a:off x="1828800" y="1295400"/>
            <a:ext cx="60388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400" b="1" u="sng">
                <a:latin typeface="Calibri" panose="020F0502020204030204" pitchFamily="34" charset="0"/>
              </a:rPr>
              <a:t>FIXING   OF  RETENTIONS</a:t>
            </a:r>
            <a:endParaRPr lang="en-US" altLang="en-US" sz="44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8677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497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400">
                <a:latin typeface="Calibri" panose="020F0502020204030204" pitchFamily="34" charset="0"/>
              </a:rPr>
              <a:t>    </a:t>
            </a:r>
            <a:r>
              <a:rPr lang="en-US" altLang="en-US" sz="4400" b="1">
                <a:latin typeface="Calibri" panose="020F0502020204030204" pitchFamily="34" charset="0"/>
              </a:rPr>
              <a:t>INWARD REINSURANCE</a:t>
            </a:r>
          </a:p>
        </p:txBody>
      </p: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1143000" y="1447800"/>
            <a:ext cx="54864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en-US" sz="2800" b="1">
                <a:latin typeface="Calibri" panose="020F0502020204030204" pitchFamily="34" charset="0"/>
              </a:rPr>
              <a:t>DIRECT INWARD</a:t>
            </a:r>
          </a:p>
          <a:p>
            <a:pPr eaLnBrk="1" hangingPunct="1">
              <a:buFontTx/>
              <a:buAutoNum type="arabicPeriod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-     INDIAN INWARD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-     FOREIGN INWARD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 startAt="2"/>
            </a:pPr>
            <a:r>
              <a:rPr lang="en-US" altLang="en-US" sz="2800" b="1">
                <a:latin typeface="Calibri" panose="020F0502020204030204" pitchFamily="34" charset="0"/>
              </a:rPr>
              <a:t>ON FAC</a:t>
            </a:r>
          </a:p>
          <a:p>
            <a:pPr eaLnBrk="1" hangingPunct="1">
              <a:buFontTx/>
              <a:buAutoNum type="arabicPeriod" startAt="2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 startAt="2"/>
            </a:pPr>
            <a:r>
              <a:rPr lang="en-US" altLang="en-US" sz="2800" b="1">
                <a:latin typeface="Calibri" panose="020F0502020204030204" pitchFamily="34" charset="0"/>
              </a:rPr>
              <a:t> ON TTY</a:t>
            </a:r>
          </a:p>
          <a:p>
            <a:pPr eaLnBrk="1" hangingPunct="1">
              <a:buFontTx/>
              <a:buAutoNum type="arabicPeriod" startAt="2"/>
            </a:pPr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 startAt="2"/>
            </a:pPr>
            <a:r>
              <a:rPr lang="en-US" altLang="en-US" sz="2800" b="1">
                <a:latin typeface="Calibri" panose="020F0502020204030204" pitchFamily="34" charset="0"/>
              </a:rPr>
              <a:t>ON RETRO</a:t>
            </a:r>
          </a:p>
          <a:p>
            <a:pPr eaLnBrk="1" hangingPunct="1">
              <a:buFontTx/>
              <a:buAutoNum type="arabicPeriod" startAt="2"/>
            </a:pPr>
            <a:endParaRPr lang="en-US" altLang="en-US" sz="28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sh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9701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497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>
                <a:latin typeface="Calibri" panose="020F0502020204030204" pitchFamily="34" charset="0"/>
              </a:rPr>
              <a:t>      </a:t>
            </a:r>
            <a:r>
              <a:rPr lang="en-US" altLang="en-US" sz="4400">
                <a:latin typeface="Calibri" panose="020F0502020204030204" pitchFamily="34" charset="0"/>
              </a:rPr>
              <a:t>INWARD   REINSURANCE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1524000"/>
            <a:ext cx="8915400" cy="4954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OBJECTIVES ::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b="1" dirty="0">
                <a:latin typeface="+mn-lt"/>
              </a:rPr>
              <a:t>TO INCREASE   THE GROSS PREMIUM AND NET RETAINED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     PREMIUM.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2.  TO ACHIEVE A LOWER EXPENSE RATIO BY THE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     MAINTENANCE OF VOLUME OF PREMIUM INCOME.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dissolv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0725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497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>
                <a:latin typeface="Calibri" panose="020F0502020204030204" pitchFamily="34" charset="0"/>
              </a:rPr>
              <a:t>      </a:t>
            </a:r>
            <a:r>
              <a:rPr lang="en-US" altLang="en-US" sz="4400">
                <a:latin typeface="Calibri" panose="020F0502020204030204" pitchFamily="34" charset="0"/>
              </a:rPr>
              <a:t>INWARD   REINSURANCE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1524000"/>
            <a:ext cx="8915400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OBJECTIVES ::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800" b="1" dirty="0">
                <a:latin typeface="+mn-lt"/>
              </a:rPr>
              <a:t>TO OBTAIN A BETTER AND WIDER SPREAD OF BUSINESS  BY WRITING BUSINESS FROM OVERSEAS.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800" b="1" dirty="0">
                <a:latin typeface="+mn-lt"/>
              </a:rPr>
              <a:t>TO COUNTERACT THE DRAIN OF FOREIGN EXCHANGE ON ACCOUNT OF REINSURANCE CEDED ABROAD.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cover dir="r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1749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497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>
                <a:latin typeface="Calibri" panose="020F0502020204030204" pitchFamily="34" charset="0"/>
              </a:rPr>
              <a:t>         INWARD   REINSURANCE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828800"/>
            <a:ext cx="9144000" cy="381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OBJECTIVES ::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en-US" sz="2800" b="1" dirty="0">
                <a:latin typeface="+mn-lt"/>
              </a:rPr>
              <a:t>TO  EARN AN INVESTMENT INCOME WHICH MAY BE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     DERIVED FROM THE CASH FLOW RESULTING FROM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     INWARD ACCEPTANCES.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 startAt="6"/>
              <a:defRPr/>
            </a:pPr>
            <a:r>
              <a:rPr lang="en-US" sz="2800" b="1" dirty="0">
                <a:latin typeface="+mn-lt"/>
              </a:rPr>
              <a:t>TO ACT AS  A WINDOW ON INTERNATIONAL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+mn-lt"/>
              </a:rPr>
              <a:t>       REINSUANCE MARKETS.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wheel spokes="2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762000" y="533400"/>
            <a:ext cx="7391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</a:t>
            </a: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295400" y="1981200"/>
            <a:ext cx="6408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buFontTx/>
              <a:buAutoNum type="arabicPeriod"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0" y="2438400"/>
            <a:ext cx="96488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32773" name="TextBox 8"/>
          <p:cNvSpPr txBox="1">
            <a:spLocks noChangeArrowheads="1"/>
          </p:cNvSpPr>
          <p:nvPr/>
        </p:nvSpPr>
        <p:spPr bwMode="auto">
          <a:xfrm>
            <a:off x="914400" y="533400"/>
            <a:ext cx="6497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000">
                <a:latin typeface="Calibri" panose="020F0502020204030204" pitchFamily="34" charset="0"/>
              </a:rPr>
              <a:t>         INWARD   REINSURANCE</a:t>
            </a:r>
          </a:p>
        </p:txBody>
      </p:sp>
      <p:sp>
        <p:nvSpPr>
          <p:cNvPr id="32774" name="TextBox 9"/>
          <p:cNvSpPr txBox="1">
            <a:spLocks noChangeArrowheads="1"/>
          </p:cNvSpPr>
          <p:nvPr/>
        </p:nvSpPr>
        <p:spPr bwMode="auto">
          <a:xfrm>
            <a:off x="1524000" y="1828800"/>
            <a:ext cx="6477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>
                <a:latin typeface="Calibri" panose="020F0502020204030204" pitchFamily="34" charset="0"/>
              </a:rPr>
              <a:t>     1</a:t>
            </a:r>
            <a:r>
              <a:rPr lang="en-US" altLang="en-US" sz="2800" b="1">
                <a:latin typeface="Calibri" panose="020F0502020204030204" pitchFamily="34" charset="0"/>
              </a:rPr>
              <a:t>.       RECIPROCAL 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2.       NON-RECIPROCAL</a:t>
            </a:r>
          </a:p>
          <a:p>
            <a:pPr eaLnBrk="1" hangingPunct="1"/>
            <a:endParaRPr lang="en-US" altLang="en-US" sz="28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comb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1447800" y="1447800"/>
            <a:ext cx="5948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>
                <a:latin typeface="Calibri" panose="020F0502020204030204" pitchFamily="34" charset="0"/>
              </a:rPr>
              <a:t>COMMON  TERMS</a:t>
            </a:r>
          </a:p>
        </p:txBody>
      </p:sp>
    </p:spTree>
  </p:cSld>
  <p:clrMapOvr>
    <a:masterClrMapping/>
  </p:clrMapOvr>
  <p:transition spd="slow">
    <p:wedg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066800" y="1828800"/>
            <a:ext cx="7010400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en-US" sz="3200" b="1" u="sng">
                <a:latin typeface="Calibri" panose="020F0502020204030204" pitchFamily="34" charset="0"/>
              </a:rPr>
              <a:t>CEDE::</a:t>
            </a:r>
          </a:p>
          <a:p>
            <a:pPr eaLnBrk="1" hangingPunct="1">
              <a:buFontTx/>
              <a:buAutoNum type="arabicPeriod"/>
            </a:pPr>
            <a:endParaRPr lang="en-US" altLang="en-US" sz="320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3200">
                <a:latin typeface="Calibri" panose="020F0502020204030204" pitchFamily="34" charset="0"/>
              </a:rPr>
              <a:t>       </a:t>
            </a:r>
            <a:r>
              <a:rPr lang="en-US" altLang="en-US" sz="2800" b="1">
                <a:latin typeface="Calibri" panose="020F0502020204030204" pitchFamily="34" charset="0"/>
              </a:rPr>
              <a:t>TO GIVE AWAY OR TRANSFER ALL OR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 PART OF RISK TO ANOTHER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 COMPANY OR COMPANIES</a:t>
            </a:r>
            <a:r>
              <a:rPr lang="en-US" altLang="en-US" sz="320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zoom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838200" y="685800"/>
            <a:ext cx="70104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 u="sng">
                <a:latin typeface="Calibri" panose="020F0502020204030204" pitchFamily="34" charset="0"/>
              </a:rPr>
              <a:t>CESSION::</a:t>
            </a:r>
          </a:p>
          <a:p>
            <a:pPr eaLnBrk="1" hangingPunct="1"/>
            <a:endParaRPr lang="en-US" altLang="en-US" sz="3600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3600">
                <a:latin typeface="Calibri" panose="020F0502020204030204" pitchFamily="34" charset="0"/>
              </a:rPr>
              <a:t>   </a:t>
            </a:r>
            <a:r>
              <a:rPr lang="en-US" altLang="en-US" sz="2800" b="1">
                <a:latin typeface="Calibri" panose="020F0502020204030204" pitchFamily="34" charset="0"/>
              </a:rPr>
              <a:t>THE AMOUNT GIVEN OFF BY </a:t>
            </a:r>
          </a:p>
          <a:p>
            <a:pPr algn="ctr"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    WAY OF  REINSURANCE AND</a:t>
            </a: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 </a:t>
            </a: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  THEREFORE  ACCEPTED BY THE</a:t>
            </a:r>
          </a:p>
          <a:p>
            <a:pPr algn="ctr"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algn="ctr" eaLnBrk="1" hangingPunct="1"/>
            <a:r>
              <a:rPr lang="en-US" altLang="en-US" sz="2800" b="1">
                <a:latin typeface="Calibri" panose="020F0502020204030204" pitchFamily="34" charset="0"/>
              </a:rPr>
              <a:t> REINSURERS.</a:t>
            </a:r>
          </a:p>
          <a:p>
            <a:pPr eaLnBrk="1" hangingPunct="1"/>
            <a:endParaRPr lang="en-US" altLang="en-US" sz="32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/>
          <p:nvPr/>
        </p:nvSpPr>
        <p:spPr>
          <a:xfrm>
            <a:off x="3124200" y="990600"/>
            <a:ext cx="30480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 sz="2800" b="1"/>
              <a:t>REINSURANCE</a:t>
            </a:r>
          </a:p>
          <a:p>
            <a:endParaRPr lang="en-IN" altLang="en-US" sz="2800" b="1"/>
          </a:p>
        </p:txBody>
      </p:sp>
      <p:cxnSp>
        <p:nvCxnSpPr>
          <p:cNvPr id="4" name="Straight Connector 3"/>
          <p:cNvCxnSpPr/>
          <p:nvPr/>
        </p:nvCxnSpPr>
        <p:spPr>
          <a:xfrm>
            <a:off x="4495800" y="1524000"/>
            <a:ext cx="0" cy="457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498975" y="1971040"/>
            <a:ext cx="3121025" cy="1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219200" y="1951990"/>
            <a:ext cx="3279775" cy="292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199515" y="1971040"/>
            <a:ext cx="19685" cy="6959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605395" y="2009775"/>
            <a:ext cx="14605" cy="657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Text Box 9"/>
          <p:cNvSpPr txBox="1"/>
          <p:nvPr/>
        </p:nvSpPr>
        <p:spPr>
          <a:xfrm>
            <a:off x="706755" y="2769235"/>
            <a:ext cx="1440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    TREATY</a:t>
            </a:r>
          </a:p>
        </p:txBody>
      </p:sp>
      <p:sp>
        <p:nvSpPr>
          <p:cNvPr id="11" name="Text Box 10"/>
          <p:cNvSpPr txBox="1"/>
          <p:nvPr/>
        </p:nvSpPr>
        <p:spPr>
          <a:xfrm>
            <a:off x="6730365" y="2636520"/>
            <a:ext cx="2322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FACULTATIVE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00200" y="32004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30250" y="3137535"/>
            <a:ext cx="869950" cy="8547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6" name="Text Box 15"/>
          <p:cNvSpPr txBox="1"/>
          <p:nvPr/>
        </p:nvSpPr>
        <p:spPr>
          <a:xfrm>
            <a:off x="430530" y="4076700"/>
            <a:ext cx="1543685" cy="494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PROP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2007870" y="409829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NON-PROP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248400" y="3086735"/>
            <a:ext cx="857250" cy="723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105650" y="3077210"/>
            <a:ext cx="1200150" cy="6565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2" name="Text Box 21"/>
          <p:cNvSpPr txBox="1"/>
          <p:nvPr/>
        </p:nvSpPr>
        <p:spPr>
          <a:xfrm>
            <a:off x="5605145" y="3942715"/>
            <a:ext cx="1125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PROP</a:t>
            </a:r>
          </a:p>
        </p:txBody>
      </p:sp>
      <p:sp>
        <p:nvSpPr>
          <p:cNvPr id="23" name="Text Box 22"/>
          <p:cNvSpPr txBox="1"/>
          <p:nvPr/>
        </p:nvSpPr>
        <p:spPr>
          <a:xfrm>
            <a:off x="7125335" y="4039235"/>
            <a:ext cx="17513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NON-PROP</a:t>
            </a:r>
          </a:p>
        </p:txBody>
      </p:sp>
      <p:cxnSp>
        <p:nvCxnSpPr>
          <p:cNvPr id="2" name="Straight Arrow Connector 1"/>
          <p:cNvCxnSpPr/>
          <p:nvPr/>
        </p:nvCxnSpPr>
        <p:spPr>
          <a:xfrm flipH="1">
            <a:off x="685800" y="4472940"/>
            <a:ext cx="390525" cy="632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86485" y="4513580"/>
            <a:ext cx="818515" cy="668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2" name="Text Box 11"/>
          <p:cNvSpPr txBox="1"/>
          <p:nvPr/>
        </p:nvSpPr>
        <p:spPr>
          <a:xfrm>
            <a:off x="81915" y="5158740"/>
            <a:ext cx="17360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QUOTA SHARE</a:t>
            </a:r>
          </a:p>
        </p:txBody>
      </p:sp>
      <p:sp>
        <p:nvSpPr>
          <p:cNvPr id="15" name="Text Box 14"/>
          <p:cNvSpPr txBox="1"/>
          <p:nvPr/>
        </p:nvSpPr>
        <p:spPr>
          <a:xfrm>
            <a:off x="1938655" y="5274945"/>
            <a:ext cx="1393825" cy="348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IN" altLang="en-US"/>
              <a:t>SURPLUS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181600" y="4351655"/>
            <a:ext cx="2032000" cy="8299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1" name="Text Box 20"/>
          <p:cNvSpPr txBox="1"/>
          <p:nvPr/>
        </p:nvSpPr>
        <p:spPr>
          <a:xfrm>
            <a:off x="4866005" y="5345430"/>
            <a:ext cx="13830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PER RISK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7162800" y="4371975"/>
            <a:ext cx="50800" cy="885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5" name="Text Box 24"/>
          <p:cNvSpPr txBox="1"/>
          <p:nvPr/>
        </p:nvSpPr>
        <p:spPr>
          <a:xfrm>
            <a:off x="6519545" y="5401945"/>
            <a:ext cx="1370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PER OCC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244080" y="4412615"/>
            <a:ext cx="1214120" cy="921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7" name="Text Box 26"/>
          <p:cNvSpPr txBox="1"/>
          <p:nvPr/>
        </p:nvSpPr>
        <p:spPr>
          <a:xfrm>
            <a:off x="7919720" y="5436870"/>
            <a:ext cx="116014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altLang="en-US"/>
              <a:t>STOP LOSS AGG XOL</a:t>
            </a:r>
          </a:p>
          <a:p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685800" y="304800"/>
            <a:ext cx="8077200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CEDING COMPANY::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THE ORIGINAL INSURER WHO PLACES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REINSURANCE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2"/>
          <p:cNvSpPr txBox="1">
            <a:spLocks noChangeArrowheads="1"/>
          </p:cNvSpPr>
          <p:nvPr/>
        </p:nvSpPr>
        <p:spPr bwMode="auto">
          <a:xfrm>
            <a:off x="1143000" y="1371600"/>
            <a:ext cx="70104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FACULTATIVE REINSURANCE::</a:t>
            </a: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SYSTEM BY WHICH EACH OFFER OF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REINSURANCE IS CONSIDERED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INDIVIDUALLY BY THE REINSURER AND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</a:t>
            </a:r>
            <a:r>
              <a:rPr lang="en-US" altLang="en-US" sz="2800" b="1" u="sng">
                <a:latin typeface="Calibri" panose="020F0502020204030204" pitchFamily="34" charset="0"/>
              </a:rPr>
              <a:t>EITHER ACCEPTED OR DECLINED</a:t>
            </a:r>
            <a:r>
              <a:rPr lang="en-US" altLang="en-US" sz="2800" b="1">
                <a:latin typeface="Calibri" panose="020F0502020204030204" pitchFamily="34" charset="0"/>
              </a:rPr>
              <a:t>.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0" y="228600"/>
            <a:ext cx="11442700" cy="778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LINE::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AMOUNT OF RETENTION OF THE DIRECT  INSURER.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REINSURANCE TREATY::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AN AGREEMENT MADE BETWEEN THE CEDING COMPANY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AND THE  REINSURER UNDER WHICH  THE FORMER AGREES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TO CEDE OBLIGATORILY A PORTION  OF RISK UPTO   AN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AGREED LIMIT TO THE REINSURER, WHO IN TURN AGREES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TO ACCEPT  SUCH CESSIONS.</a:t>
            </a: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0" y="0"/>
            <a:ext cx="11752263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RETROCESSION</a:t>
            </a:r>
            <a:r>
              <a:rPr lang="en-US" altLang="en-US" sz="2800" b="1">
                <a:latin typeface="Calibri" panose="020F0502020204030204" pitchFamily="34" charset="0"/>
              </a:rPr>
              <a:t>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-  A REINSURANCE OF A REINSURANCE.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SLIP</a:t>
            </a:r>
            <a:r>
              <a:rPr lang="en-US" altLang="en-US" sz="2800" b="1">
                <a:latin typeface="Calibri" panose="020F0502020204030204" pitchFamily="34" charset="0"/>
              </a:rPr>
              <a:t>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 DOCUMENT SHOWING DETAILS OF REINSURANCE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PROPOSED TO BE OFFERED WHICH IS CIRCULATED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TO THE REINSURERS</a:t>
            </a: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20138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COVER LIMIT::</a:t>
            </a:r>
          </a:p>
          <a:p>
            <a:pPr eaLnBrk="1" hangingPunct="1"/>
            <a:endParaRPr lang="en-US" altLang="en-US" sz="28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THE  MAXIMUM AMOUNT FOR WHICH THE REINSURER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IS LIABLE TO  THE CEDING COMPANY IN THE EVENT OF LOSS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IN EXCESS OF THE DEDUCTIBLE.</a:t>
            </a: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20138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400" b="1" u="sng">
                <a:latin typeface="Calibri" panose="020F0502020204030204" pitchFamily="34" charset="0"/>
              </a:rPr>
              <a:t>CLAIMS CO-OPERATION CLAUSE::</a:t>
            </a:r>
          </a:p>
          <a:p>
            <a:pPr eaLnBrk="1" hangingPunct="1"/>
            <a:endParaRPr lang="en-US" altLang="en-US" sz="24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400" b="1">
                <a:latin typeface="Calibri" panose="020F0502020204030204" pitchFamily="34" charset="0"/>
              </a:rPr>
              <a:t>WHERE  THE REASSURED AGREES  TO CONSULT  AND</a:t>
            </a:r>
          </a:p>
          <a:p>
            <a:pPr eaLnBrk="1" hangingPunct="1"/>
            <a:endParaRPr lang="en-US" altLang="en-US" sz="24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400" b="1">
                <a:latin typeface="Calibri" panose="020F0502020204030204" pitchFamily="34" charset="0"/>
              </a:rPr>
              <a:t>CO-OPERATE  WITH REINSURERS  ON CLAIMS HANDLING</a:t>
            </a:r>
          </a:p>
          <a:p>
            <a:pPr eaLnBrk="1" hangingPunct="1"/>
            <a:endParaRPr lang="en-US" altLang="en-US" sz="24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400" b="1">
                <a:latin typeface="Calibri" panose="020F0502020204030204" pitchFamily="34" charset="0"/>
              </a:rPr>
              <a:t> AND  SETTLEMENT.</a:t>
            </a:r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201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 u="sng">
              <a:latin typeface="Calibri" panose="020F0502020204030204" pitchFamily="34" charset="0"/>
            </a:endParaRPr>
          </a:p>
          <a:p>
            <a:pPr eaLnBrk="1" hangingPunct="1"/>
            <a:endParaRPr lang="en-US" altLang="en-US" sz="2000" u="sng">
              <a:latin typeface="Calibri" panose="020F0502020204030204" pitchFamily="34" charset="0"/>
            </a:endParaRPr>
          </a:p>
        </p:txBody>
      </p:sp>
      <p:sp>
        <p:nvSpPr>
          <p:cNvPr id="43011" name="TextBox 3"/>
          <p:cNvSpPr txBox="1">
            <a:spLocks noChangeArrowheads="1"/>
          </p:cNvSpPr>
          <p:nvPr/>
        </p:nvSpPr>
        <p:spPr bwMode="auto">
          <a:xfrm>
            <a:off x="762000" y="1905000"/>
            <a:ext cx="60420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u="sng">
                <a:latin typeface="Calibri" panose="020F0502020204030204" pitchFamily="34" charset="0"/>
              </a:rPr>
              <a:t>BORDEREAUX:</a:t>
            </a:r>
            <a:r>
              <a:rPr lang="en-US" altLang="en-US" sz="2800" b="1">
                <a:latin typeface="Calibri" panose="020F0502020204030204" pitchFamily="34" charset="0"/>
              </a:rPr>
              <a:t>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ADVICES   OF CESSIONS TO A TREATY ,  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GIVING  DETAILS OF EACH CESSION</a:t>
            </a:r>
            <a:r>
              <a:rPr lang="en-US" altLang="en-US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>
    <p:wedg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371600"/>
            <a:ext cx="8720138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sng" dirty="0">
                <a:latin typeface="+mn-lt"/>
              </a:rPr>
              <a:t>RATING METHODS IN EXCESS OF LOSS COVERS::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b="1" dirty="0">
                <a:latin typeface="+mn-lt"/>
              </a:rPr>
              <a:t>FLAT PREMIUM.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b="1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b="1" dirty="0">
                <a:latin typeface="+mn-lt"/>
              </a:rPr>
              <a:t>A FIXED RATE  ON GNPI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b="1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b="1" dirty="0">
                <a:latin typeface="+mn-lt"/>
              </a:rPr>
              <a:t>VARIABLE RATE BASED  ON BURNING COST.</a:t>
            </a:r>
          </a:p>
        </p:txBody>
      </p:sp>
    </p:spTree>
  </p:cSld>
  <p:clrMapOvr>
    <a:masterClrMapping/>
  </p:clrMapOvr>
  <p:transition spd="slow">
    <p:circl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r>
              <a:rPr lang="en-US" altLang="en-US" sz="5400" b="1">
                <a:latin typeface="Calibri" panose="020F0502020204030204" pitchFamily="34" charset="0"/>
              </a:rPr>
              <a:t>BURNING COST</a:t>
            </a: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1219200" y="2895600"/>
            <a:ext cx="6497638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-   </a:t>
            </a:r>
            <a:r>
              <a:rPr lang="en-US" altLang="en-US" sz="2800" b="1">
                <a:latin typeface="Calibri" panose="020F0502020204030204" pitchFamily="34" charset="0"/>
              </a:rPr>
              <a:t>THE COST OF CLAIMS  TO AN EXCESS OF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LOSS  COVER    EXPRESSED  AS A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PERCENTAGE OF  ORIGINAL PREMIUM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  INCOME.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-       </a:t>
            </a:r>
          </a:p>
        </p:txBody>
      </p:sp>
    </p:spTree>
  </p:cSld>
  <p:clrMapOvr>
    <a:masterClrMapping/>
  </p:clrMapOvr>
  <p:transition spd="slow">
    <p:zoom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685800" y="228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r>
              <a:rPr lang="en-US" altLang="en-US" sz="5400" b="1">
                <a:latin typeface="Calibri" panose="020F0502020204030204" pitchFamily="34" charset="0"/>
              </a:rPr>
              <a:t>BURNING COST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46083" name="TextBox 4"/>
          <p:cNvSpPr txBox="1">
            <a:spLocks noChangeArrowheads="1"/>
          </p:cNvSpPr>
          <p:nvPr/>
        </p:nvSpPr>
        <p:spPr bwMode="auto">
          <a:xfrm>
            <a:off x="1219200" y="1143000"/>
            <a:ext cx="7010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</a:t>
            </a:r>
            <a:r>
              <a:rPr lang="en-US" altLang="en-US" sz="2800" b="1">
                <a:latin typeface="Calibri" panose="020F0502020204030204" pitchFamily="34" charset="0"/>
              </a:rPr>
              <a:t>- </a:t>
            </a:r>
            <a:r>
              <a:rPr lang="en-US" altLang="en-US" sz="2800" b="1" u="sng">
                <a:latin typeface="Calibri" panose="020F0502020204030204" pitchFamily="34" charset="0"/>
              </a:rPr>
              <a:t>LOADED  BURNING COST</a:t>
            </a:r>
            <a:r>
              <a:rPr lang="en-US" altLang="en-US" sz="2800" b="1">
                <a:latin typeface="Calibri" panose="020F0502020204030204" pitchFamily="34" charset="0"/>
              </a:rPr>
              <a:t>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PURE  B.C. IS LOADED  BY 100/70  TO TAKE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CARE  OF   WORSENING LOSS  EXPERIENCE,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ACQUISITION COSTS AND PROFIT  MARGIN.</a:t>
            </a: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-       </a:t>
            </a:r>
          </a:p>
        </p:txBody>
      </p:sp>
    </p:spTree>
  </p:cSld>
  <p:clrMapOvr>
    <a:masterClrMapping/>
  </p:clrMapOvr>
  <p:transition spd="slow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762000" y="685800"/>
            <a:ext cx="805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 b="1">
                <a:latin typeface="Calibri" panose="020F0502020204030204" pitchFamily="34" charset="0"/>
              </a:rPr>
              <a:t>WHAT IS PROPORTIONAL REINSURANCE?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533400" y="1981200"/>
            <a:ext cx="8153400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UNDER PROPORTIONAL REINSURANCE, 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THE SUM INSURED, PREMIUM   AND LOSSES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IF ANY (IRRESPECTIVE  OF THE SIZE OF THE LOSS)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ARE SHARED   PROPORTIONATELY.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47107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4582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</a:endParaRP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</p:spTree>
  </p:cSld>
  <p:clrMapOvr>
    <a:masterClrMapping/>
  </p:clrMapOvr>
  <p:transition>
    <p:dissolv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1219200" y="2895600"/>
            <a:ext cx="69516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-  IT IS THE CONSEQUENCE OF RETHINKING THE ROLE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OF INSURANCE IN FINANCING LOSS DUE TO RISK.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INTENTION IS TO COVER A CUSTOMIZED COMBINATION OF 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/>
            <a:r>
              <a:rPr lang="en-US" altLang="en-US"/>
              <a:t>  EVENT RISK(A NATURAL DISASTER) AND FINANCIAL RISK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   (COMMMODITY PRICE FLUCTUATION).</a:t>
            </a: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49155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1143000" y="1752600"/>
            <a:ext cx="7086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ALTERNATIVE TYPE OF RISK CARRIERS::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SELF INSURANCE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RISK RETENTION GROUPS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POOLS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CAPTIVES.</a:t>
            </a: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0179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0180" name="TextBox 4"/>
          <p:cNvSpPr txBox="1">
            <a:spLocks noChangeArrowheads="1"/>
          </p:cNvSpPr>
          <p:nvPr/>
        </p:nvSpPr>
        <p:spPr bwMode="auto">
          <a:xfrm>
            <a:off x="1066800" y="1752600"/>
            <a:ext cx="7086600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r>
              <a:rPr lang="en-US" altLang="en-US" b="1" u="sng"/>
              <a:t>SELF INSURANCE</a:t>
            </a:r>
            <a:r>
              <a:rPr lang="en-US" altLang="en-US"/>
              <a:t>::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SELF INSURANCE  CAN BE A RETAINED LEVEL OF</a:t>
            </a:r>
          </a:p>
          <a:p>
            <a:pPr eaLnBrk="1" hangingPunct="1"/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DEDUCTIBLE.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THIS CAN BE THROUGH  A MUTUAL GROUP OR  POOL 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/>
            <a:r>
              <a:rPr lang="en-US" altLang="en-US"/>
              <a:t>   WITHIN AN ASSOCIATION OR BODY.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>
    <p:dissolv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1203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1204" name="TextBox 4"/>
          <p:cNvSpPr txBox="1">
            <a:spLocks noChangeArrowheads="1"/>
          </p:cNvSpPr>
          <p:nvPr/>
        </p:nvSpPr>
        <p:spPr bwMode="auto">
          <a:xfrm>
            <a:off x="1066800" y="1752600"/>
            <a:ext cx="7086600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r>
              <a:rPr lang="en-US" altLang="en-US" b="1" u="sng"/>
              <a:t>RISK RETENTION GROUP: </a:t>
            </a:r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/>
              <a:t>A  RISK RETENTION GROUP IS  A CORPORATION  OWNED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AND OPERATED BY  INSURANCE COMPANIES THAT BAND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TOGETHER AS SELF-INSURERS AND FORM  AN 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ORGANISATION THAT IS CHARTERED AND LICENSED AS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AN INSURER.  IN THE UNITED STATES,  IT ADDRESSES  GAPS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 IN LIABILITY INSURANCE.</a:t>
            </a:r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>
    <p:dissolv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2227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2228" name="TextBox 4"/>
          <p:cNvSpPr txBox="1">
            <a:spLocks noChangeArrowheads="1"/>
          </p:cNvSpPr>
          <p:nvPr/>
        </p:nvSpPr>
        <p:spPr bwMode="auto">
          <a:xfrm>
            <a:off x="10668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r>
              <a:rPr lang="en-US" altLang="en-US" b="1"/>
              <a:t>POOL:</a:t>
            </a:r>
            <a:r>
              <a:rPr lang="en-US" altLang="en-US"/>
              <a:t>: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- TERRORISM POOL, ETC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ransition>
    <p:dissolve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3251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1066800" y="1752600"/>
            <a:ext cx="70866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 b="1" u="sng"/>
              <a:t>CAPTIVE::</a:t>
            </a:r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/>
              <a:t>AN INSURER  CREATED AND WHOLLY OWNED BY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ITS SPONSORS TO PROVIDE A  FACILITY TO AGGREGATE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INSURE, AND REINSURE THEIR RISKS.</a:t>
            </a:r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</p:spTree>
  </p:cSld>
  <p:clrMapOvr>
    <a:masterClrMapping/>
  </p:clrMapOvr>
  <p:transition>
    <p:dissolve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4275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4276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r>
              <a:rPr lang="en-US" altLang="en-US" b="1" u="sng"/>
              <a:t>FEATURES OF ALTERNATIVE RISK TRANSFERS</a:t>
            </a:r>
            <a:r>
              <a:rPr lang="en-US" altLang="en-US"/>
              <a:t>::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CUSTOM- TAILORED  TO THEUNIQUE NEEDS OF THE CLIENT.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- COVERAGE PROVIDED ON A MULTIYEAR BASIS.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- COVERAGE APPLICABLE TO MULTIPLE LINES OR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- PAYOFF CAN BE TRIGGERED BY MULTIPLE FACTORS.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</p:spTree>
  </p:cSld>
  <p:clrMapOvr>
    <a:masterClrMapping/>
  </p:clrMapOvr>
  <p:transition>
    <p:dissolve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5299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5300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5400" y="2590800"/>
            <a:ext cx="4570413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latin typeface="Arial" panose="020B0604020202020204" pitchFamily="34" charset="0"/>
              </a:rPr>
              <a:t>TECHNIQUES OF RISK MANAGEMENT</a:t>
            </a:r>
            <a:r>
              <a:rPr lang="en-US" dirty="0">
                <a:latin typeface="Arial" panose="020B0604020202020204" pitchFamily="34" charset="0"/>
              </a:rPr>
              <a:t>::</a:t>
            </a:r>
          </a:p>
          <a:p>
            <a:pPr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anose="020B0604020202020204" pitchFamily="34" charset="0"/>
              </a:rPr>
              <a:t>RISK TRANSFER</a:t>
            </a: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anose="020B0604020202020204" pitchFamily="34" charset="0"/>
              </a:rPr>
              <a:t>RISK RETENTION FINANCING  &amp;</a:t>
            </a:r>
          </a:p>
          <a:p>
            <a:pPr marL="342900" indent="-342900">
              <a:buFontTx/>
              <a:buAutoNum type="arabicPeriod"/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dirty="0">
                <a:latin typeface="Arial" panose="020B0604020202020204" pitchFamily="34" charset="0"/>
              </a:rPr>
              <a:t>ASSET MANAGEMENT.</a:t>
            </a:r>
            <a:endParaRPr lang="en-I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6323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6324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56325" name="TextBox 5"/>
          <p:cNvSpPr txBox="1">
            <a:spLocks noChangeArrowheads="1"/>
          </p:cNvSpPr>
          <p:nvPr/>
        </p:nvSpPr>
        <p:spPr bwMode="auto">
          <a:xfrm>
            <a:off x="914400" y="1905000"/>
            <a:ext cx="7162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u="sng"/>
              <a:t>RISK TRANSFER</a:t>
            </a:r>
            <a:r>
              <a:rPr lang="en-US" altLang="en-US"/>
              <a:t>::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OBJECTIVE  IS TO ENABLE A CUSTOMER  MINIMISE THE TOTAL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 COST OF  CAPITAL NEEDED  TO DEAL WITH A RISK BY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REINSURING.</a:t>
            </a:r>
            <a:br>
              <a:rPr lang="en-US" altLang="en-US"/>
            </a:br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GIVE EXAMPLES FOR</a:t>
            </a:r>
            <a:br>
              <a:rPr lang="en-US" dirty="0"/>
            </a:br>
            <a:r>
              <a:rPr lang="en-US" dirty="0"/>
              <a:t>PROPORTIONAL REINSURANCE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219200" y="2209800"/>
            <a:ext cx="7229475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EXAMPLES OF PROPORTIONAL REINSURANCE ::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1. QUOTA SHARE TREATY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2.  SURPLUS TREATY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3.  FACULTATIVE</a:t>
            </a:r>
          </a:p>
          <a:p>
            <a:pPr eaLnBrk="1" hangingPunct="1"/>
            <a:endParaRPr lang="en-US" altLang="en-US" sz="2800" b="1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b="1">
                <a:latin typeface="Calibri" panose="020F0502020204030204" pitchFamily="34" charset="0"/>
              </a:rPr>
              <a:t>    4.   POOLS   ETC.,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7347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7348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57349" name="TextBox 5"/>
          <p:cNvSpPr txBox="1">
            <a:spLocks noChangeArrowheads="1"/>
          </p:cNvSpPr>
          <p:nvPr/>
        </p:nvSpPr>
        <p:spPr bwMode="auto">
          <a:xfrm>
            <a:off x="914400" y="1905000"/>
            <a:ext cx="71628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u="sng"/>
              <a:t>RISK  RETENTION FINANCING::</a:t>
            </a:r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ASSISTS  THE INSURERS  AND CORPORATES IN  FINANCING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THEIR RETENTION.</a:t>
            </a:r>
          </a:p>
          <a:p>
            <a:pPr eaLnBrk="1" hangingPunct="1"/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FINITE REINSURANCE, RUN-OFF COVERS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USE OF  BONDS, OPTIONS AND  HEDGES</a:t>
            </a:r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8371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8372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58373" name="TextBox 5"/>
          <p:cNvSpPr txBox="1">
            <a:spLocks noChangeArrowheads="1"/>
          </p:cNvSpPr>
          <p:nvPr/>
        </p:nvSpPr>
        <p:spPr bwMode="auto">
          <a:xfrm>
            <a:off x="914400" y="1905000"/>
            <a:ext cx="71628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ASSET MANAGEMENT::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ASSET MANAGEMENT REFERS TO  THE PROFESSIONAL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MANAGEMENT  OF INVESTMENTS SUCH  AS  STOCKS AND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BONDS ALONGWITH  REAL ESTATE.</a:t>
            </a:r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59395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59396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59397" name="TextBox 5"/>
          <p:cNvSpPr txBox="1">
            <a:spLocks noChangeArrowheads="1"/>
          </p:cNvSpPr>
          <p:nvPr/>
        </p:nvSpPr>
        <p:spPr bwMode="auto">
          <a:xfrm>
            <a:off x="914400" y="1905000"/>
            <a:ext cx="71628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CONTIGENT CAPITAL::</a:t>
            </a:r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THIS SOLUTION COMES IN HANDY WHEN A MAJOR LOSS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MAKES CAUSES A CRISIS  OF LIQUIDITY.</a:t>
            </a:r>
          </a:p>
          <a:p>
            <a:pPr eaLnBrk="1" hangingPunct="1"/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HERE , THE POLICY HOLDER  ASSURES  HIMSELF THE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 RIGHT TO RAISE EITHER EQUITY  OR LOAN CAPITAL AT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 TERMS AGREED BEFORE HAND SHOULD THERE BE A 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CONTRACTUALLY DEFINED INSURANCE EVENT.</a:t>
            </a:r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0419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0420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0421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CONTIGENT CAPITAL::</a:t>
            </a:r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CONTINGENT CAPITAL SOLUTIONS HAVE BEEN POPULAR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WITH DIRECT INSURERS PRINCIPALLY TO HELP   COMPLY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WITH  SOLVENCY MARGINS AND TO BE ABLE TO WRITE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BUSINESS AFTER A  MAJOR LOSS EVENT.</a:t>
            </a:r>
          </a:p>
          <a:p>
            <a:pPr eaLnBrk="1" hangingPunct="1"/>
            <a:endParaRPr lang="en-US" altLang="en-US" b="1" u="sng"/>
          </a:p>
          <a:p>
            <a:pPr eaLnBrk="1" hangingPunct="1"/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1443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1444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1445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u="sng"/>
              <a:t>FINITE RISK::</a:t>
            </a:r>
          </a:p>
          <a:p>
            <a:pPr eaLnBrk="1" hangingPunct="1"/>
            <a:endParaRPr lang="en-US" altLang="en-US" b="1" u="sng"/>
          </a:p>
          <a:p>
            <a:pPr eaLnBrk="1" hangingPunct="1">
              <a:buFontTx/>
              <a:buChar char="-"/>
            </a:pPr>
            <a:r>
              <a:rPr lang="en-US" altLang="en-US" b="1"/>
              <a:t>DEVELOPED BY FOUNDERS OF CENTRE RE, BERMUDAS.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 COVER IS DESIGNED TO OPERATE ON  MULTI YEAR BASIS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>
              <a:buFontTx/>
              <a:buChar char="-"/>
            </a:pPr>
            <a:r>
              <a:rPr lang="en-US" altLang="en-US" b="1"/>
              <a:t>- IF COVER RUNS LOSS FREE DURING ITS MULTI YEAR TERM,</a:t>
            </a:r>
          </a:p>
          <a:p>
            <a:pPr eaLnBrk="1" hangingPunct="1">
              <a:buFontTx/>
              <a:buChar char="-"/>
            </a:pPr>
            <a:endParaRPr lang="en-US" altLang="en-US" b="1"/>
          </a:p>
          <a:p>
            <a:pPr eaLnBrk="1" hangingPunct="1"/>
            <a:r>
              <a:rPr lang="en-US" altLang="en-US" b="1"/>
              <a:t>PREMIUM  AS PAID ARE RETURNABLE TO POLICY HOLDER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WITH INTEREST AT AGREED RATE FOR THIS PERIOD.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- USUALLY WRITTEN BY SINGLE REINSURER.</a:t>
            </a:r>
          </a:p>
          <a:p>
            <a:pPr eaLnBrk="1" hangingPunct="1"/>
            <a:br>
              <a:rPr lang="en-US" altLang="en-US"/>
            </a:br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2467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2468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2469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u="sng"/>
              <a:t>FINANCIAL REINSURANCE</a:t>
            </a:r>
            <a:r>
              <a:rPr lang="en-US" altLang="en-US"/>
              <a:t>::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FINANCIAL REINSURANCE IS A  DEVICE  TO TRANSFER A PART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OF BUSINESS  BY AN INSURER TO ANOTHER INSURER OR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REINSURER  FOR A SPECIFIED PERIOD AND TO APPROPRIATE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THE FUND OBTAINED BY A TRANSFER OF BUSINESS FOR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POLICY RESERVES TO STRENGTHEN  HIS FINANCIAL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POSITION.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3491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3492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3493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FUTURES::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FUTURES AND FORWARDS ARE AGREEMENTS WHERE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TWO PARTIES AGREE  TO A SPECIFIED TRADE IN FUTURE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AT A SPECIFIED TIME.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4515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4516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4517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OPTIONS::</a:t>
            </a:r>
          </a:p>
          <a:p>
            <a:pPr eaLnBrk="1" hangingPunct="1"/>
            <a:endParaRPr lang="en-US" altLang="en-US"/>
          </a:p>
          <a:p>
            <a:pPr eaLnBrk="1" hangingPunct="1">
              <a:buFontTx/>
              <a:buChar char="-"/>
            </a:pPr>
            <a:r>
              <a:rPr lang="en-US" altLang="en-US"/>
              <a:t>OPTIONS ARE WHERE TWO PARTIES  AGREED TO A TRADE </a:t>
            </a:r>
          </a:p>
          <a:p>
            <a:pPr eaLnBrk="1" hangingPunct="1">
              <a:buFontTx/>
              <a:buChar char="-"/>
            </a:pPr>
            <a:endParaRPr lang="en-US" altLang="en-US"/>
          </a:p>
          <a:p>
            <a:pPr eaLnBrk="1" hangingPunct="1"/>
            <a:r>
              <a:rPr lang="en-US" altLang="en-US"/>
              <a:t>IN THE FUTURE BUT ONE PARTY RETAINS THE RIGHT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TO OPT OUT OF THE TRADE.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5539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5540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5541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SWAPS::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IS AN AGREEMENT TO AN EXCHANGE OF RISK 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FOR EXAMPLE, A JAPANESE REINSURER WOULD EXCHANGE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HIS EQ EXPOSURE WITH WINDSTORM EXPOSURE OF A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SWISS REINSURER.  THIS WOULD MEAN THAT EACH OF 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THE REINSURERS  PROTECTS THE OTHER MUTUALLY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IF THE EXPOSURE TURNS INTO AN EVENT.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2"/>
          <p:cNvSpPr txBox="1">
            <a:spLocks noChangeArrowheads="1"/>
          </p:cNvSpPr>
          <p:nvPr/>
        </p:nvSpPr>
        <p:spPr bwMode="auto">
          <a:xfrm>
            <a:off x="685800" y="1371600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0" b="1">
                <a:latin typeface="Calibri" panose="020F0502020204030204" pitchFamily="34" charset="0"/>
              </a:rPr>
              <a:t>        </a:t>
            </a:r>
            <a:endParaRPr lang="en-US" altLang="en-US" sz="2400">
              <a:latin typeface="Calibri" panose="020F0502020204030204" pitchFamily="34" charset="0"/>
            </a:endParaRPr>
          </a:p>
        </p:txBody>
      </p:sp>
      <p:sp>
        <p:nvSpPr>
          <p:cNvPr id="66563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153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</a:rPr>
              <a:t>              </a:t>
            </a:r>
          </a:p>
          <a:p>
            <a:pPr eaLnBrk="1" hangingPunct="1"/>
            <a:r>
              <a:rPr lang="en-US" altLang="en-US" sz="4800" b="1">
                <a:latin typeface="Calibri" panose="020F0502020204030204" pitchFamily="34" charset="0"/>
              </a:rPr>
              <a:t>  ALTERNATIVE RISK TRANSFER</a:t>
            </a:r>
            <a:endParaRPr lang="en-US" altLang="en-US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>
                <a:latin typeface="Calibri" panose="020F0502020204030204" pitchFamily="34" charset="0"/>
              </a:rPr>
              <a:t>       </a:t>
            </a:r>
          </a:p>
        </p:txBody>
      </p:sp>
      <p:sp>
        <p:nvSpPr>
          <p:cNvPr id="66564" name="TextBox 4"/>
          <p:cNvSpPr txBox="1">
            <a:spLocks noChangeArrowheads="1"/>
          </p:cNvSpPr>
          <p:nvPr/>
        </p:nvSpPr>
        <p:spPr bwMode="auto">
          <a:xfrm>
            <a:off x="990600" y="1752600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/>
          </a:p>
          <a:p>
            <a:pPr eaLnBrk="1" hangingPunct="1"/>
            <a:endParaRPr lang="en-US" altLang="en-US" b="1" u="sng"/>
          </a:p>
          <a:p>
            <a:pPr eaLnBrk="1" hangingPunct="1"/>
            <a:endParaRPr lang="en-US" altLang="en-US" b="1" u="sng"/>
          </a:p>
          <a:p>
            <a:pPr eaLnBrk="1" hangingPunct="1"/>
            <a:r>
              <a:rPr lang="en-US" altLang="en-US" b="1" u="sng"/>
              <a:t> </a:t>
            </a:r>
          </a:p>
        </p:txBody>
      </p:sp>
      <p:sp>
        <p:nvSpPr>
          <p:cNvPr id="66565" name="TextBox 5"/>
          <p:cNvSpPr txBox="1">
            <a:spLocks noChangeArrowheads="1"/>
          </p:cNvSpPr>
          <p:nvPr/>
        </p:nvSpPr>
        <p:spPr bwMode="auto">
          <a:xfrm>
            <a:off x="990600" y="1752600"/>
            <a:ext cx="7162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DERIVATIVES::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THEY UNBUNDLE THE RISK AND PASS FROM PARTIES NOT 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WILLING TO TAKE THE RISK TO PARTIES MORE WILLING TO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TAKE THE RISK.</a:t>
            </a:r>
          </a:p>
          <a:p>
            <a:pPr eaLnBrk="1" hangingPunct="1"/>
            <a:endParaRPr lang="en-US" altLang="en-US" b="1"/>
          </a:p>
          <a:p>
            <a:pPr eaLnBrk="1" hangingPunct="1"/>
            <a:r>
              <a:rPr lang="en-US" altLang="en-US" b="1"/>
              <a:t>(EX) WEATHER DERIVATIVES.</a:t>
            </a:r>
          </a:p>
          <a:p>
            <a:pPr eaLnBrk="1" hangingPunct="1"/>
            <a:endParaRPr lang="en-US" altLang="en-US"/>
          </a:p>
          <a:p>
            <a:pPr eaLnBrk="1" hangingPunct="1"/>
            <a:endParaRPr lang="en-IN" altLang="en-US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25648</Words>
  <Application>Microsoft Office PowerPoint</Application>
  <PresentationFormat>On-screen Show (4:3)</PresentationFormat>
  <Paragraphs>2194</Paragraphs>
  <Slides>103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Office Theme</vt:lpstr>
      <vt:lpstr>REINSURANCE</vt:lpstr>
      <vt:lpstr>PowerPoint Presentation</vt:lpstr>
      <vt:lpstr>PowerPoint Presentation</vt:lpstr>
      <vt:lpstr>PowerPoint Presentation</vt:lpstr>
      <vt:lpstr>PowerPoint Presentation</vt:lpstr>
      <vt:lpstr>REINSURANCE</vt:lpstr>
      <vt:lpstr>PowerPoint Presentation</vt:lpstr>
      <vt:lpstr>PowerPoint Presentation</vt:lpstr>
      <vt:lpstr>GIVE EXAMPLES FOR PROPORTIONAL REINSURANCE</vt:lpstr>
      <vt:lpstr>WHAT IS A  QUOTA SHARE TREATY?</vt:lpstr>
      <vt:lpstr>QUOTA SHARE </vt:lpstr>
      <vt:lpstr>VARIABLE QUOTA SHARE </vt:lpstr>
      <vt:lpstr> QUOTA SHARE &amp; SURPLUS COMBINED -  NET LINE AND GROSS LINE</vt:lpstr>
      <vt:lpstr>PROPORTIONAL TREATIES</vt:lpstr>
      <vt:lpstr>WHAT IS A SURPLUS TREATY?</vt:lpstr>
      <vt:lpstr>HOW THE SURPLUS TREATIES  ARE ARRANGED?</vt:lpstr>
      <vt:lpstr>  WHAT IS A LINE??</vt:lpstr>
      <vt:lpstr>SURPLUS TREATY </vt:lpstr>
      <vt:lpstr>SURPLUS TREATY </vt:lpstr>
      <vt:lpstr>SURPLUS TREATY</vt:lpstr>
      <vt:lpstr>SURPLUS TREATY</vt:lpstr>
      <vt:lpstr>SURPLUS TREATY</vt:lpstr>
      <vt:lpstr>PROP TTY UW ON PML BASIS(EXAMPLE)</vt:lpstr>
      <vt:lpstr>PROP TTY UW ON PML BASIS(EXAMPLE)</vt:lpstr>
      <vt:lpstr>PREMIUM AND LOSS PORTFOLIO</vt:lpstr>
      <vt:lpstr>PowerPoint Presentation</vt:lpstr>
      <vt:lpstr>PowerPoint Presentation</vt:lpstr>
      <vt:lpstr>PowerPoint Presentation</vt:lpstr>
      <vt:lpstr>WHAT IS FAC?</vt:lpstr>
      <vt:lpstr>WHAT IS A POOL?</vt:lpstr>
      <vt:lpstr>WHAT IS NON – PROP REINSURANCE?</vt:lpstr>
      <vt:lpstr>GIVE EXAMPLES OF NON – PROP REINSURANCE</vt:lpstr>
      <vt:lpstr>EXPLAIN EXCESS OF LOSS(XL) COVERS</vt:lpstr>
      <vt:lpstr>WHAT IS A “PER RISK” COVER?</vt:lpstr>
      <vt:lpstr>WHAT IS A “PER EVENT” COVER??</vt:lpstr>
      <vt:lpstr>WHAT IS LAYERING?</vt:lpstr>
      <vt:lpstr>WHAT IS LOD?</vt:lpstr>
      <vt:lpstr>WHAT IS STOP LOSS COVER?</vt:lpstr>
      <vt:lpstr>WHAT IS TOP &amp; DROP COVER?</vt:lpstr>
      <vt:lpstr>XL WORKING</vt:lpstr>
      <vt:lpstr>STOP LOSS</vt:lpstr>
      <vt:lpstr>XL RATING</vt:lpstr>
      <vt:lpstr>XL WORKING</vt:lpstr>
      <vt:lpstr>XL WORKING</vt:lpstr>
      <vt:lpstr>XL WORKING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COMMON CLAUSES/ TERMS IN RI CONTRACTS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AKSHAY</dc:creator>
  <cp:lastModifiedBy>SWAMINATHAN ANAND</cp:lastModifiedBy>
  <cp:revision>132</cp:revision>
  <dcterms:created xsi:type="dcterms:W3CDTF">2005-01-13T19:07:00Z</dcterms:created>
  <dcterms:modified xsi:type="dcterms:W3CDTF">2024-12-01T13:01:05Z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F780C2A724284348BC407D2E643A70D2_13</vt:lpwstr>
  </property>
  <property fmtid="{D5CDD505-2E9C-101B-9397-08002B2CF9AE}" pid="3" name="KSOProductBuildVer">
    <vt:lpwstr>1033-12.2.0.18911</vt:lpwstr>
  </property>
</Properties>
</file>